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16" r:id="rId3"/>
    <p:sldId id="294" r:id="rId4"/>
    <p:sldId id="295" r:id="rId5"/>
    <p:sldId id="304" r:id="rId6"/>
    <p:sldId id="314" r:id="rId7"/>
    <p:sldId id="296" r:id="rId8"/>
    <p:sldId id="311" r:id="rId9"/>
    <p:sldId id="312" r:id="rId10"/>
    <p:sldId id="313" r:id="rId11"/>
    <p:sldId id="262" r:id="rId12"/>
    <p:sldId id="307" r:id="rId13"/>
    <p:sldId id="308" r:id="rId14"/>
    <p:sldId id="300" r:id="rId15"/>
    <p:sldId id="309" r:id="rId16"/>
    <p:sldId id="302" r:id="rId17"/>
    <p:sldId id="315" r:id="rId18"/>
    <p:sldId id="292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042"/>
    <a:srgbClr val="519741"/>
    <a:srgbClr val="75CAE7"/>
    <a:srgbClr val="0C429A"/>
    <a:srgbClr val="D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724FE-745E-4678-84B7-BD296AAEA89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790E8-5E57-4640-BD27-6DB4B301F3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7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C96A-64D2-4662-A407-300669CB12D9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2170-5E6D-4B0E-A217-036286DF3F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70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6B52E-46C2-4BF5-976D-FA6ADCA457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7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86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8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spd="med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295400"/>
            <a:ext cx="10972800" cy="11430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2819400"/>
            <a:ext cx="5588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3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56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01D72-BCB0-43BC-A14C-76F8C2CF3E44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8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77B22F-C31C-4667-A940-98427FA4A04F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9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B4133-7B75-42B3-A66C-914BA6EC5B9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1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0" y="1524000"/>
            <a:ext cx="4572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572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1FFD6-2A8B-4987-B0F8-7D4A8FF218FC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33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D5DAD1-6985-4C37-BE1C-A36BB6D253E8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9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7AF8C-7C3C-4EFD-9BA6-6BDBD5345FCE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97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6533E-50CA-46B1-A1FB-F8B2A7BFF1E1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0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8553B4-EDDD-4F90-A3AC-B8064E917A23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9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spd="med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B5B26-752C-435C-BD03-08EB93CB3CFC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19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566F3-4E6D-4916-8271-859EAC425AE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33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304800"/>
            <a:ext cx="23368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0" y="304800"/>
            <a:ext cx="68072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EDDA94-7E01-4CE0-AF01-3A2A15FEC589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9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304800"/>
            <a:ext cx="934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1524000"/>
            <a:ext cx="934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5218" y="6400800"/>
            <a:ext cx="277918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52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E2772-7F16-4C89-BD3E-40D53CC591E1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5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4038600" y="1484314"/>
            <a:ext cx="373380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276600" y="4953001"/>
            <a:ext cx="594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3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9500" y="1295401"/>
            <a:ext cx="50673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1484313"/>
            <a:ext cx="67818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TÂN XUÂN</a:t>
            </a:r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LỚP NĂM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SỐ THẬP PHÂN ( </a:t>
            </a:r>
            <a:r>
              <a:rPr lang="en-US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</a:p>
        </p:txBody>
      </p:sp>
    </p:spTree>
    <p:extLst>
      <p:ext uri="{BB962C8B-B14F-4D97-AF65-F5344CB8AC3E}">
        <p14:creationId xmlns:p14="http://schemas.microsoft.com/office/powerpoint/2010/main" val="201798476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/>
          <p:cNvSpPr txBox="1"/>
          <p:nvPr/>
        </p:nvSpPr>
        <p:spPr>
          <a:xfrm>
            <a:off x="1369447" y="174039"/>
            <a:ext cx="2605817" cy="67709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vi-VN" altLang="zh-CN" sz="36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 </a:t>
            </a:r>
            <a:r>
              <a:rPr lang="vi-VN" altLang="zh-CN" sz="3600" b="1" u="sng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Nhận xét</a:t>
            </a:r>
            <a:r>
              <a:rPr lang="vi-VN" altLang="zh-CN" sz="36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: </a:t>
            </a:r>
            <a:endParaRPr lang="zh-CN" altLang="en-US" sz="3600" b="1" dirty="0">
              <a:ln w="19050">
                <a:noFill/>
              </a:ln>
              <a:solidFill>
                <a:schemeClr val="bg2"/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5621" y="1697846"/>
            <a:ext cx="4743406" cy="5803721"/>
            <a:chOff x="-444813" y="1682080"/>
            <a:chExt cx="4743406" cy="5803721"/>
          </a:xfrm>
        </p:grpSpPr>
        <p:pic>
          <p:nvPicPr>
            <p:cNvPr id="18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44813" y="3439240"/>
              <a:ext cx="4046561" cy="4046561"/>
            </a:xfrm>
            <a:prstGeom prst="rect">
              <a:avLst/>
            </a:prstGeom>
          </p:spPr>
        </p:pic>
        <p:grpSp>
          <p:nvGrpSpPr>
            <p:cNvPr id="19" name="Group 6"/>
            <p:cNvGrpSpPr/>
            <p:nvPr/>
          </p:nvGrpSpPr>
          <p:grpSpPr>
            <a:xfrm rot="21417634">
              <a:off x="-283809" y="1682080"/>
              <a:ext cx="4582402" cy="2347003"/>
              <a:chOff x="2013401" y="892202"/>
              <a:chExt cx="5395563" cy="305063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0" name="Cloud Callout 19"/>
              <p:cNvSpPr/>
              <p:nvPr/>
            </p:nvSpPr>
            <p:spPr>
              <a:xfrm>
                <a:off x="2013401" y="892202"/>
                <a:ext cx="5395563" cy="3050631"/>
              </a:xfrm>
              <a:prstGeom prst="cloudCallout">
                <a:avLst>
                  <a:gd name="adj1" fmla="val 19074"/>
                  <a:gd name="adj2" fmla="val 100505"/>
                </a:avLst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B0F0"/>
                    </a:solidFill>
                  </a:ln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21309421">
                <a:off x="2360949" y="1585868"/>
                <a:ext cx="4527827" cy="1800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Bạn hãy nêu cấu tạo của số thập phân?</a:t>
                </a:r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3975264" y="2347785"/>
            <a:ext cx="8015684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</a:rPr>
              <a:t> Những chữ số ở bên trái dấu phẩy thuộc về phần nguyên, những chữ số ở bên phải dấu phẩy thuộc về phần thập phân.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 Box 92"/>
          <p:cNvSpPr txBox="1">
            <a:spLocks noChangeArrowheads="1"/>
          </p:cNvSpPr>
          <p:nvPr/>
        </p:nvSpPr>
        <p:spPr bwMode="auto">
          <a:xfrm>
            <a:off x="4039902" y="5000819"/>
            <a:ext cx="765406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Khi </a:t>
            </a:r>
            <a:r>
              <a:rPr lang="vi-VN" alt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đọc số thập phân, ta đọc </a:t>
            </a:r>
            <a:r>
              <a:rPr lang="vi-VN" altLang="en-US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từ trái sang phải.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5264" y="214300"/>
            <a:ext cx="801568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</a:rPr>
              <a:t> Mỗi số thập phân gồm có hai phần: </a:t>
            </a:r>
            <a:r>
              <a:rPr lang="vi-VN" sz="3200" b="1" u="sng" dirty="0">
                <a:solidFill>
                  <a:schemeClr val="accent5">
                    <a:lumMod val="50000"/>
                  </a:schemeClr>
                </a:solidFill>
              </a:rPr>
              <a:t>phần nguyên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</a:rPr>
              <a:t> và </a:t>
            </a:r>
            <a:r>
              <a:rPr lang="vi-VN" sz="3200" b="1" u="sng" dirty="0">
                <a:solidFill>
                  <a:schemeClr val="accent5">
                    <a:lumMod val="50000"/>
                  </a:schemeClr>
                </a:solidFill>
              </a:rPr>
              <a:t>phần thập phân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</a:rPr>
              <a:t>, chúng được phân cách bởi dấu phẩy.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3350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364066" y="236082"/>
            <a:ext cx="2169801" cy="67709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vi-VN" altLang="zh-CN" sz="36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 Ví dụ 2: </a:t>
            </a:r>
            <a:endParaRPr lang="zh-CN" altLang="en-US" sz="3600" b="1" dirty="0">
              <a:ln w="19050">
                <a:noFill/>
              </a:ln>
              <a:solidFill>
                <a:schemeClr val="bg2"/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6738574" y="1029613"/>
            <a:ext cx="2304453" cy="86176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vi-VN" altLang="zh-CN" sz="48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 8  ,  56</a:t>
            </a:r>
            <a:endParaRPr lang="zh-CN" altLang="en-US" sz="4800" b="1" dirty="0">
              <a:ln w="19050">
                <a:noFill/>
              </a:ln>
              <a:solidFill>
                <a:schemeClr val="bg2"/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366769"/>
            <a:ext cx="4641404" cy="6008674"/>
            <a:chOff x="-444813" y="1477127"/>
            <a:chExt cx="4641404" cy="6008674"/>
          </a:xfrm>
        </p:grpSpPr>
        <p:pic>
          <p:nvPicPr>
            <p:cNvPr id="4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44813" y="3439240"/>
              <a:ext cx="4046561" cy="4046561"/>
            </a:xfrm>
            <a:prstGeom prst="rect">
              <a:avLst/>
            </a:prstGeom>
          </p:spPr>
        </p:pic>
        <p:grpSp>
          <p:nvGrpSpPr>
            <p:cNvPr id="5" name="Group 6"/>
            <p:cNvGrpSpPr/>
            <p:nvPr/>
          </p:nvGrpSpPr>
          <p:grpSpPr>
            <a:xfrm rot="21417634">
              <a:off x="-385811" y="1477127"/>
              <a:ext cx="4582402" cy="2347003"/>
              <a:chOff x="1906261" y="619150"/>
              <a:chExt cx="5395563" cy="305063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" name="Cloud Callout 5"/>
              <p:cNvSpPr/>
              <p:nvPr/>
            </p:nvSpPr>
            <p:spPr>
              <a:xfrm>
                <a:off x="1906261" y="619150"/>
                <a:ext cx="5395563" cy="3050631"/>
              </a:xfrm>
              <a:prstGeom prst="cloudCallout">
                <a:avLst>
                  <a:gd name="adj1" fmla="val 19074"/>
                  <a:gd name="adj2" fmla="val 100505"/>
                </a:avLst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B0F0"/>
                    </a:solidFill>
                  </a:ln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21309421">
                <a:off x="2375711" y="858862"/>
                <a:ext cx="4527827" cy="2640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Bạn hãy nêu rõ cấu tạo của số thập phân sau đây?</a:t>
                </a:r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869167" y="914400"/>
            <a:ext cx="2112579" cy="1024758"/>
            <a:chOff x="6936828" y="2364828"/>
            <a:chExt cx="2112579" cy="1024758"/>
          </a:xfrm>
        </p:grpSpPr>
        <p:sp>
          <p:nvSpPr>
            <p:cNvPr id="9" name="Rounded Rectangle 8"/>
            <p:cNvSpPr/>
            <p:nvPr/>
          </p:nvSpPr>
          <p:spPr>
            <a:xfrm>
              <a:off x="6936828" y="2364828"/>
              <a:ext cx="2112579" cy="1024758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4"/>
            <p:cNvSpPr txBox="1"/>
            <p:nvPr/>
          </p:nvSpPr>
          <p:spPr>
            <a:xfrm>
              <a:off x="7201050" y="2453764"/>
              <a:ext cx="1618368" cy="861762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r>
                <a:rPr lang="vi-VN" altLang="zh-CN" sz="4800" b="1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 8,56</a:t>
              </a:r>
              <a:endParaRPr lang="zh-CN" altLang="en-US" sz="48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08940" y="735722"/>
            <a:ext cx="3090067" cy="3788985"/>
            <a:chOff x="4508940" y="735722"/>
            <a:chExt cx="3090067" cy="3788985"/>
          </a:xfrm>
        </p:grpSpPr>
        <p:sp>
          <p:nvSpPr>
            <p:cNvPr id="13" name="Oval 12"/>
            <p:cNvSpPr/>
            <p:nvPr/>
          </p:nvSpPr>
          <p:spPr>
            <a:xfrm>
              <a:off x="6653076" y="735722"/>
              <a:ext cx="945931" cy="145042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3" idx="3"/>
            </p:cNvCxnSpPr>
            <p:nvPr/>
          </p:nvCxnSpPr>
          <p:spPr>
            <a:xfrm rot="5400000">
              <a:off x="5770037" y="2036945"/>
              <a:ext cx="1084773" cy="9583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4508940" y="3216155"/>
              <a:ext cx="2771754" cy="13085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rgbClr val="C00000"/>
                  </a:solidFill>
                </a:rPr>
                <a:t>Phần</a:t>
              </a:r>
            </a:p>
            <a:p>
              <a:pPr algn="ctr"/>
              <a:r>
                <a:rPr lang="vi-VN" sz="3600" dirty="0">
                  <a:solidFill>
                    <a:srgbClr val="C00000"/>
                  </a:solidFill>
                </a:rPr>
                <a:t>nguyên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14015" y="735722"/>
            <a:ext cx="3520936" cy="3773219"/>
            <a:chOff x="8114015" y="735722"/>
            <a:chExt cx="3520936" cy="3773219"/>
          </a:xfrm>
        </p:grpSpPr>
        <p:sp>
          <p:nvSpPr>
            <p:cNvPr id="14" name="Oval 13"/>
            <p:cNvSpPr/>
            <p:nvPr/>
          </p:nvSpPr>
          <p:spPr>
            <a:xfrm>
              <a:off x="8114015" y="735722"/>
              <a:ext cx="945931" cy="145042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403020" y="3184624"/>
              <a:ext cx="3231931" cy="13243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rgbClr val="C00000"/>
                  </a:solidFill>
                </a:rPr>
                <a:t>Phần</a:t>
              </a:r>
            </a:p>
            <a:p>
              <a:pPr algn="ctr"/>
              <a:r>
                <a:rPr lang="vi-VN" sz="3600" dirty="0">
                  <a:solidFill>
                    <a:srgbClr val="C00000"/>
                  </a:solidFill>
                </a:rPr>
                <a:t>thập phân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8962009" y="1936954"/>
              <a:ext cx="1096392" cy="105849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114800" y="5429250"/>
            <a:ext cx="7943849" cy="1024758"/>
            <a:chOff x="6936828" y="2364828"/>
            <a:chExt cx="2112579" cy="1024758"/>
          </a:xfrm>
        </p:grpSpPr>
        <p:sp>
          <p:nvSpPr>
            <p:cNvPr id="30" name="Rounded Rectangle 29"/>
            <p:cNvSpPr/>
            <p:nvPr/>
          </p:nvSpPr>
          <p:spPr>
            <a:xfrm>
              <a:off x="6936828" y="2364828"/>
              <a:ext cx="2112579" cy="1024758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i="1" dirty="0">
                  <a:solidFill>
                    <a:srgbClr val="002060"/>
                  </a:solidFill>
                </a:rPr>
                <a:t>8,65: Tám phẩy năm mươi sáu.</a:t>
              </a:r>
              <a:endParaRPr lang="en-US" sz="40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14"/>
            <p:cNvSpPr txBox="1"/>
            <p:nvPr/>
          </p:nvSpPr>
          <p:spPr>
            <a:xfrm>
              <a:off x="7201050" y="2453764"/>
              <a:ext cx="65491" cy="861762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endParaRPr lang="zh-CN" altLang="en-US" sz="48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150" y="1379198"/>
            <a:ext cx="4582402" cy="2347003"/>
            <a:chOff x="6002602" y="5684498"/>
            <a:chExt cx="4582402" cy="234700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2" name="Cloud Callout 31"/>
            <p:cNvSpPr/>
            <p:nvPr/>
          </p:nvSpPr>
          <p:spPr>
            <a:xfrm rot="21417634">
              <a:off x="6002602" y="5684498"/>
              <a:ext cx="4582402" cy="2347003"/>
            </a:xfrm>
            <a:prstGeom prst="cloudCallout">
              <a:avLst>
                <a:gd name="adj1" fmla="val 19074"/>
                <a:gd name="adj2" fmla="val 100505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21127055">
              <a:off x="6345518" y="6118791"/>
              <a:ext cx="3845442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002060"/>
                  </a:solidFill>
                </a:rPr>
                <a:t>Hãy đọc số thập phân bên?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364066" y="236082"/>
            <a:ext cx="2169801" cy="67709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vi-VN" altLang="zh-CN" sz="36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 Ví dụ 2: </a:t>
            </a:r>
            <a:endParaRPr lang="zh-CN" altLang="en-US" sz="3600" b="1" dirty="0">
              <a:ln w="19050">
                <a:noFill/>
              </a:ln>
              <a:solidFill>
                <a:schemeClr val="bg2"/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6738574" y="1029613"/>
            <a:ext cx="2990538" cy="86176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vi-VN" altLang="zh-CN" sz="48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 90  ,  638</a:t>
            </a:r>
            <a:endParaRPr lang="zh-CN" altLang="en-US" sz="4800" b="1" dirty="0">
              <a:ln w="19050">
                <a:noFill/>
              </a:ln>
              <a:solidFill>
                <a:schemeClr val="bg2"/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366769"/>
            <a:ext cx="4641404" cy="6008674"/>
            <a:chOff x="-444813" y="1477127"/>
            <a:chExt cx="4641404" cy="6008674"/>
          </a:xfrm>
        </p:grpSpPr>
        <p:pic>
          <p:nvPicPr>
            <p:cNvPr id="4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44813" y="3439240"/>
              <a:ext cx="4046561" cy="4046561"/>
            </a:xfrm>
            <a:prstGeom prst="rect">
              <a:avLst/>
            </a:prstGeom>
          </p:spPr>
        </p:pic>
        <p:grpSp>
          <p:nvGrpSpPr>
            <p:cNvPr id="5" name="Group 6"/>
            <p:cNvGrpSpPr/>
            <p:nvPr/>
          </p:nvGrpSpPr>
          <p:grpSpPr>
            <a:xfrm rot="21417634">
              <a:off x="-385811" y="1477127"/>
              <a:ext cx="4582402" cy="2347003"/>
              <a:chOff x="1906261" y="619150"/>
              <a:chExt cx="5395563" cy="305063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" name="Cloud Callout 5"/>
              <p:cNvSpPr/>
              <p:nvPr/>
            </p:nvSpPr>
            <p:spPr>
              <a:xfrm>
                <a:off x="1906261" y="619150"/>
                <a:ext cx="5395563" cy="3050631"/>
              </a:xfrm>
              <a:prstGeom prst="cloudCallout">
                <a:avLst>
                  <a:gd name="adj1" fmla="val 19074"/>
                  <a:gd name="adj2" fmla="val 100505"/>
                </a:avLst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B0F0"/>
                    </a:solidFill>
                  </a:ln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21309421">
                <a:off x="2375711" y="858862"/>
                <a:ext cx="4527827" cy="2640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Bạn hãy nêu rõ cấu tạo của số thập phân sau đây?</a:t>
                </a:r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" name="Group 11"/>
          <p:cNvGrpSpPr/>
          <p:nvPr/>
        </p:nvGrpSpPr>
        <p:grpSpPr>
          <a:xfrm>
            <a:off x="6450067" y="876300"/>
            <a:ext cx="3474983" cy="1024758"/>
            <a:chOff x="6841578" y="2364828"/>
            <a:chExt cx="3474983" cy="1024758"/>
          </a:xfrm>
        </p:grpSpPr>
        <p:sp>
          <p:nvSpPr>
            <p:cNvPr id="9" name="Rounded Rectangle 8"/>
            <p:cNvSpPr/>
            <p:nvPr/>
          </p:nvSpPr>
          <p:spPr>
            <a:xfrm>
              <a:off x="6841578" y="2364828"/>
              <a:ext cx="3474983" cy="1024758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4"/>
            <p:cNvSpPr txBox="1"/>
            <p:nvPr/>
          </p:nvSpPr>
          <p:spPr>
            <a:xfrm>
              <a:off x="7201050" y="2453764"/>
              <a:ext cx="2982161" cy="861762"/>
            </a:xfrm>
            <a:prstGeom prst="rect">
              <a:avLst/>
            </a:prstGeom>
            <a:noFill/>
          </p:spPr>
          <p:txBody>
            <a:bodyPr wrap="square" lIns="121908" tIns="60954" rIns="121908" bIns="60954" rtlCol="0">
              <a:spAutoFit/>
            </a:bodyPr>
            <a:lstStyle/>
            <a:p>
              <a:r>
                <a:rPr lang="vi-VN" altLang="zh-CN" sz="4800" b="1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 90,638</a:t>
              </a:r>
              <a:endParaRPr lang="zh-CN" altLang="en-US" sz="48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4261290" y="640472"/>
            <a:ext cx="3663510" cy="3788985"/>
            <a:chOff x="4508940" y="735722"/>
            <a:chExt cx="3663510" cy="3788985"/>
          </a:xfrm>
        </p:grpSpPr>
        <p:sp>
          <p:nvSpPr>
            <p:cNvPr id="13" name="Oval 12"/>
            <p:cNvSpPr/>
            <p:nvPr/>
          </p:nvSpPr>
          <p:spPr>
            <a:xfrm>
              <a:off x="6653076" y="735722"/>
              <a:ext cx="1519374" cy="145042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3" idx="3"/>
            </p:cNvCxnSpPr>
            <p:nvPr/>
          </p:nvCxnSpPr>
          <p:spPr>
            <a:xfrm rot="5400000">
              <a:off x="5812028" y="1994957"/>
              <a:ext cx="1084772" cy="10423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4508940" y="3216155"/>
              <a:ext cx="2771754" cy="13085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rgbClr val="C00000"/>
                  </a:solidFill>
                </a:rPr>
                <a:t>Phần</a:t>
              </a:r>
            </a:p>
            <a:p>
              <a:pPr algn="ctr"/>
              <a:r>
                <a:rPr lang="vi-VN" sz="3600" dirty="0">
                  <a:solidFill>
                    <a:srgbClr val="C00000"/>
                  </a:solidFill>
                </a:rPr>
                <a:t>nguyên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8382000" y="716672"/>
            <a:ext cx="3581400" cy="3754169"/>
            <a:chOff x="7577301" y="735722"/>
            <a:chExt cx="3581400" cy="3754169"/>
          </a:xfrm>
        </p:grpSpPr>
        <p:sp>
          <p:nvSpPr>
            <p:cNvPr id="14" name="Oval 13"/>
            <p:cNvSpPr/>
            <p:nvPr/>
          </p:nvSpPr>
          <p:spPr>
            <a:xfrm>
              <a:off x="7577301" y="735722"/>
              <a:ext cx="1482645" cy="145042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926770" y="3165574"/>
              <a:ext cx="3231931" cy="13243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rgbClr val="C00000"/>
                  </a:solidFill>
                </a:rPr>
                <a:t>Phần</a:t>
              </a:r>
            </a:p>
            <a:p>
              <a:pPr algn="ctr"/>
              <a:r>
                <a:rPr lang="vi-VN" sz="3600" dirty="0">
                  <a:solidFill>
                    <a:srgbClr val="C00000"/>
                  </a:solidFill>
                </a:rPr>
                <a:t>thập phân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6200000" flipH="1">
              <a:off x="8723782" y="2118031"/>
              <a:ext cx="1149146" cy="74889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8"/>
          <p:cNvGrpSpPr/>
          <p:nvPr/>
        </p:nvGrpSpPr>
        <p:grpSpPr>
          <a:xfrm>
            <a:off x="4114800" y="5219700"/>
            <a:ext cx="7943849" cy="1386708"/>
            <a:chOff x="6936828" y="2002878"/>
            <a:chExt cx="2112579" cy="1386708"/>
          </a:xfrm>
        </p:grpSpPr>
        <p:sp>
          <p:nvSpPr>
            <p:cNvPr id="30" name="Rounded Rectangle 29"/>
            <p:cNvSpPr/>
            <p:nvPr/>
          </p:nvSpPr>
          <p:spPr>
            <a:xfrm>
              <a:off x="6936828" y="2002878"/>
              <a:ext cx="2112579" cy="1386708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4000" b="1" i="1" dirty="0">
                  <a:solidFill>
                    <a:srgbClr val="002060"/>
                  </a:solidFill>
                </a:rPr>
                <a:t>90,638: Chín mươi phẩy </a:t>
              </a:r>
            </a:p>
            <a:p>
              <a:r>
                <a:rPr lang="vi-VN" sz="4000" b="1" i="1" dirty="0">
                  <a:solidFill>
                    <a:srgbClr val="002060"/>
                  </a:solidFill>
                </a:rPr>
                <a:t>             sáu trăm ba mươi tám.</a:t>
              </a:r>
              <a:endParaRPr lang="en-US" sz="40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14"/>
            <p:cNvSpPr txBox="1"/>
            <p:nvPr/>
          </p:nvSpPr>
          <p:spPr>
            <a:xfrm>
              <a:off x="7201050" y="2453764"/>
              <a:ext cx="65491" cy="861762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endParaRPr lang="zh-CN" altLang="en-US" sz="48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7150" y="1360148"/>
            <a:ext cx="4582402" cy="2347003"/>
            <a:chOff x="6002602" y="5684498"/>
            <a:chExt cx="4582402" cy="234700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2" name="Cloud Callout 31"/>
            <p:cNvSpPr/>
            <p:nvPr/>
          </p:nvSpPr>
          <p:spPr>
            <a:xfrm rot="21417634">
              <a:off x="6002602" y="5684498"/>
              <a:ext cx="4582402" cy="2347003"/>
            </a:xfrm>
            <a:prstGeom prst="cloudCallout">
              <a:avLst>
                <a:gd name="adj1" fmla="val 19074"/>
                <a:gd name="adj2" fmla="val 100505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21127055">
              <a:off x="6345518" y="6118791"/>
              <a:ext cx="3845442" cy="14784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002060"/>
                  </a:solidFill>
                </a:rPr>
                <a:t>Hãy đọc số thập phân bên?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0230" y="140553"/>
            <a:ext cx="4913552" cy="1483529"/>
            <a:chOff x="285048" y="310512"/>
            <a:chExt cx="4914496" cy="1829562"/>
          </a:xfrm>
        </p:grpSpPr>
        <p:sp>
          <p:nvSpPr>
            <p:cNvPr id="4" name="TextBox 14"/>
            <p:cNvSpPr txBox="1"/>
            <p:nvPr/>
          </p:nvSpPr>
          <p:spPr>
            <a:xfrm>
              <a:off x="2221258" y="539144"/>
              <a:ext cx="2978286" cy="1176638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r>
                <a:rPr lang="vi-VN" altLang="zh-CN" sz="5400" b="1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Bài tập: </a:t>
              </a:r>
              <a:endParaRPr lang="zh-CN" altLang="en-US" sz="54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endParaRPr>
            </a:p>
          </p:txBody>
        </p:sp>
        <p:pic>
          <p:nvPicPr>
            <p:cNvPr id="5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5048" y="310512"/>
              <a:ext cx="1947094" cy="1829562"/>
            </a:xfrm>
            <a:prstGeom prst="rect">
              <a:avLst/>
            </a:prstGeom>
          </p:spPr>
        </p:pic>
      </p:grpSp>
      <p:pic>
        <p:nvPicPr>
          <p:cNvPr id="6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5665" y="2857501"/>
            <a:ext cx="4246158" cy="424615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86868" y="1170866"/>
            <a:ext cx="7001301" cy="4681182"/>
            <a:chOff x="2363677" y="1285556"/>
            <a:chExt cx="4954137" cy="3084395"/>
          </a:xfrm>
        </p:grpSpPr>
        <p:sp>
          <p:nvSpPr>
            <p:cNvPr id="8" name="Cloud Callout 7"/>
            <p:cNvSpPr/>
            <p:nvPr/>
          </p:nvSpPr>
          <p:spPr>
            <a:xfrm>
              <a:off x="2363677" y="1285556"/>
              <a:ext cx="4954137" cy="3084395"/>
            </a:xfrm>
            <a:prstGeom prst="cloudCallout">
              <a:avLst>
                <a:gd name="adj1" fmla="val -66746"/>
                <a:gd name="adj2" fmla="val 25882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3650" y="2014632"/>
              <a:ext cx="4421875" cy="188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accent5">
                      <a:lumMod val="50000"/>
                    </a:schemeClr>
                  </a:solidFill>
                </a:rPr>
                <a:t>Chúng ta cùng làm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rgbClr val="C00000"/>
                  </a:solidFill>
                </a:rPr>
                <a:t>bài tập 1 và 2 (tr.37)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accent5">
                      <a:lumMod val="50000"/>
                    </a:schemeClr>
                  </a:solidFill>
                </a:rPr>
                <a:t>ở SGK nhé!</a:t>
              </a:r>
              <a:endParaRPr lang="en-US" sz="4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48631" y="271466"/>
            <a:ext cx="9036529" cy="1167836"/>
            <a:chOff x="2057451" y="346779"/>
            <a:chExt cx="9038260" cy="1440234"/>
          </a:xfrm>
        </p:grpSpPr>
        <p:sp>
          <p:nvSpPr>
            <p:cNvPr id="4" name="TextBox 14"/>
            <p:cNvSpPr txBox="1"/>
            <p:nvPr/>
          </p:nvSpPr>
          <p:spPr>
            <a:xfrm>
              <a:off x="2057451" y="370129"/>
              <a:ext cx="7634297" cy="759116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r>
                <a:rPr lang="vi-VN" altLang="zh-CN" sz="3200" b="1" u="sng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Bài 1</a:t>
              </a:r>
              <a:r>
                <a:rPr lang="vi-VN" altLang="zh-CN" sz="3200" b="1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:   Đọc mỗi phân số sau:		</a:t>
              </a:r>
              <a:endParaRPr lang="zh-CN" altLang="en-US" sz="32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endParaRPr>
            </a:p>
          </p:txBody>
        </p:sp>
        <p:pic>
          <p:nvPicPr>
            <p:cNvPr id="5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9594">
              <a:off x="9845766" y="346779"/>
              <a:ext cx="1249945" cy="1440234"/>
            </a:xfrm>
            <a:prstGeom prst="rect">
              <a:avLst/>
            </a:prstGeom>
          </p:spPr>
        </p:pic>
      </p:grpSp>
      <p:sp>
        <p:nvSpPr>
          <p:cNvPr id="6" name="TextBox 14"/>
          <p:cNvSpPr txBox="1"/>
          <p:nvPr/>
        </p:nvSpPr>
        <p:spPr>
          <a:xfrm>
            <a:off x="1712339" y="1052399"/>
            <a:ext cx="9317611" cy="67709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vi-VN" altLang="zh-CN" sz="36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9,4  ;  7,98  ; 25,477  ; 206,075  ; 0,307	</a:t>
            </a:r>
            <a:endParaRPr lang="zh-CN" altLang="en-US" sz="3600" b="1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595491" y="2050960"/>
            <a:ext cx="9639560" cy="61554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/>
            <a:r>
              <a:rPr lang="vi-VN" altLang="zh-CN" sz="32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9,4        :  </a:t>
            </a:r>
            <a:r>
              <a:rPr lang="vi-VN" altLang="zh-CN" sz="3200" b="1" dirty="0">
                <a:ln w="1905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Chín phẩy bốn.  </a:t>
            </a:r>
            <a:r>
              <a:rPr lang="vi-VN" altLang="zh-CN" sz="32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	</a:t>
            </a:r>
            <a:endParaRPr lang="zh-CN" altLang="en-US" sz="3200" b="1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900" y="2977302"/>
            <a:ext cx="9639560" cy="61554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/>
            <a:r>
              <a:rPr lang="vi-VN" altLang="zh-CN" sz="32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7,98      :  </a:t>
            </a:r>
            <a:r>
              <a:rPr lang="vi-VN" altLang="zh-CN" sz="3200" b="1" dirty="0">
                <a:ln w="1905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Bảy phẩy chín mươi tám.  </a:t>
            </a:r>
            <a:r>
              <a:rPr lang="vi-VN" altLang="zh-CN" sz="32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	</a:t>
            </a:r>
            <a:endParaRPr lang="zh-CN" altLang="en-US" sz="3200" b="1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900" y="3903644"/>
            <a:ext cx="11413596" cy="61554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/>
            <a:r>
              <a:rPr lang="vi-VN" altLang="zh-CN" sz="32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 25,477 : </a:t>
            </a:r>
            <a:r>
              <a:rPr lang="vi-VN" altLang="zh-CN" sz="3200" b="1" dirty="0">
                <a:ln w="1905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Hai mươi lăm phẩy bốn trăm bảy mươi bảy.</a:t>
            </a:r>
            <a:r>
              <a:rPr lang="vi-VN" altLang="zh-CN" sz="32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	</a:t>
            </a:r>
            <a:endParaRPr lang="zh-CN" altLang="en-US" sz="3200" b="1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900" y="4829986"/>
            <a:ext cx="11441834" cy="110798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/>
            <a:r>
              <a:rPr lang="vi-VN" altLang="zh-CN" sz="32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206,075: </a:t>
            </a:r>
            <a:r>
              <a:rPr lang="vi-VN" altLang="zh-CN" sz="3200" b="1" dirty="0">
                <a:ln w="1905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Hai trăm linh sáu phẩy không trăm bảy mươi lăm. </a:t>
            </a:r>
            <a:r>
              <a:rPr lang="vi-VN" altLang="zh-CN" sz="32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	</a:t>
            </a:r>
            <a:endParaRPr lang="zh-CN" altLang="en-US" sz="3200" b="1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900" y="5756327"/>
            <a:ext cx="9639560" cy="61554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/>
            <a:r>
              <a:rPr lang="vi-VN" altLang="zh-CN" sz="32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0,307    : </a:t>
            </a:r>
            <a:r>
              <a:rPr lang="vi-VN" altLang="zh-CN" sz="3200" b="1" dirty="0">
                <a:ln w="1905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Không phẩy ba trăm linh bảy.</a:t>
            </a:r>
            <a:r>
              <a:rPr lang="vi-VN" altLang="zh-CN" sz="32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	</a:t>
            </a:r>
            <a:endParaRPr lang="zh-CN" altLang="en-US" sz="3200" b="1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60255" y="280780"/>
            <a:ext cx="11622480" cy="1231094"/>
            <a:chOff x="2247629" y="391928"/>
            <a:chExt cx="11305153" cy="1518247"/>
          </a:xfrm>
        </p:grpSpPr>
        <p:sp>
          <p:nvSpPr>
            <p:cNvPr id="20" name="TextBox 14"/>
            <p:cNvSpPr txBox="1"/>
            <p:nvPr/>
          </p:nvSpPr>
          <p:spPr>
            <a:xfrm>
              <a:off x="2247629" y="391928"/>
              <a:ext cx="10410063" cy="1518247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pPr algn="just"/>
              <a:r>
                <a:rPr lang="vi-VN" altLang="zh-CN" sz="3600" b="1" u="sng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Bài 2</a:t>
              </a:r>
              <a:r>
                <a:rPr lang="vi-VN" altLang="zh-CN" sz="3600" b="1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:  Viết </a:t>
              </a:r>
              <a:r>
                <a:rPr lang="vi-VN" altLang="zh-CN" sz="3600" b="1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các hỗn số sau thành số thập phân </a:t>
              </a:r>
            </a:p>
            <a:p>
              <a:pPr algn="just"/>
              <a:r>
                <a:rPr lang="vi-VN" altLang="zh-CN" sz="3600" b="1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	     rồi đọc số đó :		</a:t>
              </a:r>
              <a:endParaRPr lang="zh-CN" altLang="en-US" sz="36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endParaRPr>
            </a:p>
          </p:txBody>
        </p:sp>
        <p:pic>
          <p:nvPicPr>
            <p:cNvPr id="21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9594">
              <a:off x="12302837" y="430934"/>
              <a:ext cx="1249945" cy="144023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173720" y="1449653"/>
            <a:ext cx="1463727" cy="1446550"/>
            <a:chOff x="7424395" y="2482334"/>
            <a:chExt cx="1463727" cy="1446550"/>
          </a:xfrm>
        </p:grpSpPr>
        <p:sp>
          <p:nvSpPr>
            <p:cNvPr id="22" name="Rectangle 21"/>
            <p:cNvSpPr/>
            <p:nvPr/>
          </p:nvSpPr>
          <p:spPr>
            <a:xfrm>
              <a:off x="7424395" y="2766662"/>
              <a:ext cx="6559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5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17985" y="2482334"/>
              <a:ext cx="970137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9</a:t>
              </a:r>
            </a:p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10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929349" y="3193576"/>
              <a:ext cx="846161" cy="1588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396713" y="1449653"/>
            <a:ext cx="1941693" cy="1446550"/>
            <a:chOff x="7110491" y="2482334"/>
            <a:chExt cx="1941693" cy="1446550"/>
          </a:xfrm>
        </p:grpSpPr>
        <p:sp>
          <p:nvSpPr>
            <p:cNvPr id="28" name="Rectangle 27"/>
            <p:cNvSpPr/>
            <p:nvPr/>
          </p:nvSpPr>
          <p:spPr>
            <a:xfrm>
              <a:off x="7110491" y="2766662"/>
              <a:ext cx="97013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82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67857" y="2482334"/>
              <a:ext cx="1284327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45</a:t>
              </a:r>
            </a:p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100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929349" y="3193576"/>
              <a:ext cx="846161" cy="1588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097672" y="1449653"/>
            <a:ext cx="2597081" cy="1446550"/>
            <a:chOff x="6769291" y="2482334"/>
            <a:chExt cx="2597081" cy="1446550"/>
          </a:xfrm>
        </p:grpSpPr>
        <p:sp>
          <p:nvSpPr>
            <p:cNvPr id="32" name="Rectangle 31"/>
            <p:cNvSpPr/>
            <p:nvPr/>
          </p:nvSpPr>
          <p:spPr>
            <a:xfrm>
              <a:off x="6769291" y="2766662"/>
              <a:ext cx="128432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810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67857" y="2482334"/>
              <a:ext cx="1598515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225</a:t>
              </a:r>
            </a:p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1000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929349" y="3189027"/>
              <a:ext cx="1128216" cy="4549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64282" y="3391465"/>
            <a:ext cx="11054687" cy="3248168"/>
            <a:chOff x="191066" y="3459704"/>
            <a:chExt cx="11054687" cy="3248168"/>
          </a:xfrm>
        </p:grpSpPr>
        <p:sp>
          <p:nvSpPr>
            <p:cNvPr id="38" name="Rounded Rectangle 37"/>
            <p:cNvSpPr/>
            <p:nvPr/>
          </p:nvSpPr>
          <p:spPr>
            <a:xfrm>
              <a:off x="191066" y="3459704"/>
              <a:ext cx="11054687" cy="32481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822107" y="3677319"/>
              <a:ext cx="1201587" cy="615541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r>
                <a:rPr lang="vi-VN" altLang="zh-CN" sz="3200" b="1" i="1" u="sng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Mẫu:</a:t>
              </a:r>
              <a:endParaRPr lang="zh-CN" altLang="en-US" sz="3200" b="1" i="1" dirty="0">
                <a:ln w="190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895613" y="3744752"/>
              <a:ext cx="3049832" cy="1446550"/>
              <a:chOff x="2895613" y="3744752"/>
              <a:chExt cx="3049832" cy="144655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895613" y="3744752"/>
                <a:ext cx="1463727" cy="1446550"/>
                <a:chOff x="7424395" y="2482334"/>
                <a:chExt cx="1463727" cy="144655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7424395" y="2766662"/>
                  <a:ext cx="655949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altLang="zh-CN" sz="4400" dirty="0">
                      <a:ln w="19050">
                        <a:noFill/>
                      </a:ln>
                      <a:solidFill>
                        <a:schemeClr val="accent5">
                          <a:lumMod val="50000"/>
                        </a:schemeClr>
                      </a:solidFill>
                      <a:effectLst>
                        <a:glow rad="127000">
                          <a:schemeClr val="bg1"/>
                        </a:glow>
                      </a:effectLst>
                      <a:ea typeface="微软雅黑" panose="020B0503020204020204" pitchFamily="34" charset="-122"/>
                    </a:rPr>
                    <a:t>1 </a:t>
                  </a:r>
                  <a:endParaRPr lang="en-US" sz="44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7917985" y="2482334"/>
                  <a:ext cx="970137" cy="14465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vi-VN" altLang="zh-CN" sz="4400" dirty="0">
                      <a:ln w="19050">
                        <a:noFill/>
                      </a:ln>
                      <a:solidFill>
                        <a:schemeClr val="accent5">
                          <a:lumMod val="50000"/>
                        </a:schemeClr>
                      </a:solidFill>
                      <a:effectLst>
                        <a:glow rad="127000">
                          <a:schemeClr val="bg1"/>
                        </a:glow>
                      </a:effectLst>
                      <a:ea typeface="微软雅黑" panose="020B0503020204020204" pitchFamily="34" charset="-122"/>
                    </a:rPr>
                    <a:t>5</a:t>
                  </a:r>
                </a:p>
                <a:p>
                  <a:pPr algn="ctr"/>
                  <a:r>
                    <a:rPr lang="vi-VN" altLang="zh-CN" sz="4400" dirty="0">
                      <a:ln w="19050">
                        <a:noFill/>
                      </a:ln>
                      <a:solidFill>
                        <a:schemeClr val="accent5">
                          <a:lumMod val="50000"/>
                        </a:schemeClr>
                      </a:solidFill>
                      <a:effectLst>
                        <a:glow rad="127000">
                          <a:schemeClr val="bg1"/>
                        </a:glow>
                      </a:effectLst>
                      <a:ea typeface="微软雅黑" panose="020B0503020204020204" pitchFamily="34" charset="-122"/>
                    </a:rPr>
                    <a:t>10 </a:t>
                  </a:r>
                  <a:endParaRPr lang="en-US" sz="44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929349" y="3193576"/>
                  <a:ext cx="846161" cy="1588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tangle 44"/>
              <p:cNvSpPr/>
              <p:nvPr/>
            </p:nvSpPr>
            <p:spPr>
              <a:xfrm>
                <a:off x="4330900" y="4058649"/>
                <a:ext cx="16145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altLang="zh-CN" sz="4400">
                    <a:ln w="19050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glow rad="127000">
                        <a:schemeClr val="bg1"/>
                      </a:glow>
                    </a:effectLst>
                    <a:ea typeface="微软雅黑" panose="020B0503020204020204" pitchFamily="34" charset="-122"/>
                  </a:rPr>
                  <a:t>= 1,5 </a:t>
                </a:r>
                <a:endParaRPr lang="en-US" sz="4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009337" y="5534882"/>
              <a:ext cx="50882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0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là</a:t>
              </a:r>
              <a:r>
                <a:rPr lang="vi-VN" sz="4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Một phẩy năm</a:t>
              </a:r>
              <a:endPara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8134" y="44282"/>
            <a:ext cx="11304603" cy="1341693"/>
            <a:chOff x="2556828" y="216525"/>
            <a:chExt cx="10995954" cy="1654643"/>
          </a:xfrm>
        </p:grpSpPr>
        <p:sp>
          <p:nvSpPr>
            <p:cNvPr id="20" name="TextBox 14"/>
            <p:cNvSpPr txBox="1"/>
            <p:nvPr/>
          </p:nvSpPr>
          <p:spPr>
            <a:xfrm>
              <a:off x="2556828" y="216525"/>
              <a:ext cx="9151072" cy="1366422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pPr algn="just"/>
              <a:r>
                <a:rPr lang="vi-VN" altLang="zh-CN" sz="3200" b="1" u="sng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Bài 2</a:t>
              </a:r>
              <a:r>
                <a:rPr lang="vi-VN" altLang="zh-CN" sz="3200" b="1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:  Viết </a:t>
              </a:r>
              <a:r>
                <a:rPr lang="vi-VN" altLang="zh-CN" sz="3200" b="1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các hỗn số sau thành số thập phân </a:t>
              </a:r>
            </a:p>
            <a:p>
              <a:pPr algn="just"/>
              <a:r>
                <a:rPr lang="vi-VN" altLang="zh-CN" sz="3200" b="1" dirty="0">
                  <a:ln w="19050">
                    <a:noFill/>
                  </a:ln>
                  <a:solidFill>
                    <a:schemeClr val="bg2"/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	     rồi đọc số đó :		</a:t>
              </a:r>
              <a:endParaRPr lang="zh-CN" altLang="en-US" sz="32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endParaRPr>
            </a:p>
          </p:txBody>
        </p:sp>
        <p:pic>
          <p:nvPicPr>
            <p:cNvPr id="21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9594">
              <a:off x="12302837" y="430934"/>
              <a:ext cx="1249945" cy="144023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580895" y="938841"/>
            <a:ext cx="1463727" cy="1446550"/>
            <a:chOff x="7424395" y="2482334"/>
            <a:chExt cx="1463727" cy="1446550"/>
          </a:xfrm>
        </p:grpSpPr>
        <p:sp>
          <p:nvSpPr>
            <p:cNvPr id="22" name="Rectangle 21"/>
            <p:cNvSpPr/>
            <p:nvPr/>
          </p:nvSpPr>
          <p:spPr>
            <a:xfrm>
              <a:off x="7424395" y="2766662"/>
              <a:ext cx="6559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5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17985" y="2482334"/>
              <a:ext cx="970137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9</a:t>
              </a:r>
            </a:p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10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929349" y="3193576"/>
              <a:ext cx="846161" cy="1588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564905" y="926808"/>
            <a:ext cx="1941693" cy="1446550"/>
            <a:chOff x="7110491" y="2482334"/>
            <a:chExt cx="1941693" cy="1446550"/>
          </a:xfrm>
        </p:grpSpPr>
        <p:sp>
          <p:nvSpPr>
            <p:cNvPr id="28" name="Rectangle 27"/>
            <p:cNvSpPr/>
            <p:nvPr/>
          </p:nvSpPr>
          <p:spPr>
            <a:xfrm>
              <a:off x="7110491" y="2766662"/>
              <a:ext cx="97013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82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67857" y="2482334"/>
              <a:ext cx="1284327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45</a:t>
              </a:r>
            </a:p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100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929349" y="3193576"/>
              <a:ext cx="846161" cy="1588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231428" y="914775"/>
            <a:ext cx="2597081" cy="1446550"/>
            <a:chOff x="6769291" y="2482334"/>
            <a:chExt cx="2597081" cy="1446550"/>
          </a:xfrm>
        </p:grpSpPr>
        <p:sp>
          <p:nvSpPr>
            <p:cNvPr id="32" name="Rectangle 31"/>
            <p:cNvSpPr/>
            <p:nvPr/>
          </p:nvSpPr>
          <p:spPr>
            <a:xfrm>
              <a:off x="6769291" y="2766662"/>
              <a:ext cx="128432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810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67857" y="2482334"/>
              <a:ext cx="1598515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225</a:t>
              </a:r>
            </a:p>
            <a:p>
              <a:pPr algn="ctr"/>
              <a:r>
                <a:rPr lang="vi-VN" altLang="zh-CN" sz="4400" dirty="0">
                  <a:ln w="190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ea typeface="微软雅黑" panose="020B0503020204020204" pitchFamily="34" charset="-122"/>
                </a:rPr>
                <a:t>1000 </a:t>
              </a:r>
              <a:endParaRPr lang="en-US" sz="4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929349" y="3189027"/>
              <a:ext cx="1128216" cy="4549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1351" y="2356804"/>
                <a:ext cx="4437380" cy="128426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vi-V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vi-VN" sz="3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 5,9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Đọc là: năm phẩy chín.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1" y="2356804"/>
                <a:ext cx="4437380" cy="1284262"/>
              </a:xfrm>
              <a:prstGeom prst="rect">
                <a:avLst/>
              </a:prstGeom>
              <a:blipFill>
                <a:blip r:embed="rId3"/>
                <a:stretch>
                  <a:fillRect l="-3288" b="-14151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3323" y="3823312"/>
                <a:ext cx="7093609" cy="1291316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82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45</m:t>
                        </m:r>
                      </m:num>
                      <m:den>
                        <m:r>
                          <a:rPr kumimoji="0" lang="vi-V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vi-VN" sz="3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 82,45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Đọc là: tám mươi hai phẩy bốn mươi lăm.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23" y="3823312"/>
                <a:ext cx="7093609" cy="1291316"/>
              </a:xfrm>
              <a:prstGeom prst="rect">
                <a:avLst/>
              </a:prstGeom>
              <a:blipFill>
                <a:blip r:embed="rId4"/>
                <a:stretch>
                  <a:fillRect l="-2146" r="-1202" b="-13551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2491" y="5374338"/>
                <a:ext cx="8892480" cy="1291316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810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225</m:t>
                        </m:r>
                      </m:num>
                      <m:den>
                        <m:r>
                          <a:rPr kumimoji="0" lang="vi-V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vi-VN" sz="3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 810,225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Đọc là: tám trăm mười phẩy hai trăm hai mươi lăm.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1" y="5374338"/>
                <a:ext cx="8892480" cy="1291316"/>
              </a:xfrm>
              <a:prstGeom prst="rect">
                <a:avLst/>
              </a:prstGeom>
              <a:blipFill>
                <a:blip r:embed="rId5"/>
                <a:stretch>
                  <a:fillRect l="-1712" b="-14085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3907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2"/>
            <a:ext cx="2036252" cy="34887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37531" y="1819620"/>
            <a:ext cx="9607860" cy="6574622"/>
            <a:chOff x="2210946" y="264265"/>
            <a:chExt cx="9607860" cy="6574622"/>
          </a:xfrm>
        </p:grpSpPr>
        <p:grpSp>
          <p:nvGrpSpPr>
            <p:cNvPr id="14" name="Group 13"/>
            <p:cNvGrpSpPr/>
            <p:nvPr/>
          </p:nvGrpSpPr>
          <p:grpSpPr>
            <a:xfrm>
              <a:off x="2210946" y="264265"/>
              <a:ext cx="9607860" cy="6574622"/>
              <a:chOff x="2210946" y="264265"/>
              <a:chExt cx="9607860" cy="6574622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6646" y="264265"/>
                <a:ext cx="3862160" cy="6574622"/>
              </a:xfrm>
              <a:prstGeom prst="rect">
                <a:avLst/>
              </a:prstGeom>
            </p:spPr>
          </p:pic>
          <p:sp>
            <p:nvSpPr>
              <p:cNvPr id="9" name="Cloud Callout 8"/>
              <p:cNvSpPr/>
              <p:nvPr/>
            </p:nvSpPr>
            <p:spPr>
              <a:xfrm>
                <a:off x="2210946" y="1624083"/>
                <a:ext cx="5813497" cy="3493821"/>
              </a:xfrm>
              <a:prstGeom prst="cloudCallout">
                <a:avLst>
                  <a:gd name="adj1" fmla="val 74050"/>
                  <a:gd name="adj2" fmla="val 5569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B0F0"/>
                    </a:solidFill>
                  </a:ln>
                </a:endParaRPr>
              </a:p>
            </p:txBody>
          </p:sp>
        </p:grpSp>
        <p:sp>
          <p:nvSpPr>
            <p:cNvPr id="13" name="TextBox 37"/>
            <p:cNvSpPr>
              <a:spLocks noChangeArrowheads="1"/>
            </p:cNvSpPr>
            <p:nvPr/>
          </p:nvSpPr>
          <p:spPr bwMode="auto">
            <a:xfrm>
              <a:off x="2593075" y="2839661"/>
              <a:ext cx="5076967" cy="992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defTabSz="914332" fontAlgn="auto"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vi-VN" altLang="zh-CN" sz="6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Tạm biệt nhé!</a:t>
              </a:r>
              <a:endParaRPr lang="zh-CN" altLang="en-US" sz="6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46230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373E-6 -1.85185E-6 C -0.2285 0.01875 -0.45699 0.0375 -0.56018 -0.0456 C -0.66337 -0.1287 -0.63162 -0.37824 -0.61939 -0.49814 C -0.60716 -0.61805 -0.57593 -0.7199 -0.48718 -0.76481 C -0.39844 -0.80972 -0.12817 -0.83541 -0.08679 -0.76828 C -0.04541 -0.70115 -0.21366 -0.42916 -0.23865 -0.36134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5" y="1168527"/>
            <a:ext cx="3058378" cy="52063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7" y="3369292"/>
            <a:ext cx="2036252" cy="3488708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308273" y="-1948972"/>
            <a:ext cx="60960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50883" y="901681"/>
            <a:ext cx="9348716" cy="4237365"/>
            <a:chOff x="1050883" y="901681"/>
            <a:chExt cx="9348716" cy="4237365"/>
          </a:xfrm>
        </p:grpSpPr>
        <p:sp>
          <p:nvSpPr>
            <p:cNvPr id="4" name="TextBox 37"/>
            <p:cNvSpPr>
              <a:spLocks noChangeArrowheads="1"/>
            </p:cNvSpPr>
            <p:nvPr/>
          </p:nvSpPr>
          <p:spPr bwMode="auto">
            <a:xfrm>
              <a:off x="1050883" y="901681"/>
              <a:ext cx="9348716" cy="6847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defTabSz="914332" fontAlgn="auto"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vi-VN" altLang="zh-CN" sz="4000" b="1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Thứ </a:t>
              </a:r>
              <a:r>
                <a:rPr lang="en-US" altLang="zh-CN" sz="4000" b="1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ba</a:t>
              </a:r>
              <a:r>
                <a:rPr lang="vi-VN" altLang="zh-CN" sz="4000" b="1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ngày </a:t>
              </a:r>
              <a:r>
                <a:rPr lang="en-US" altLang="zh-CN" sz="4000" b="1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r>
                <a:rPr lang="vi-VN" altLang="zh-CN" sz="4000" b="1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tháng 1</a:t>
              </a:r>
              <a:r>
                <a:rPr lang="en-US" altLang="zh-CN" sz="4000" b="1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r>
                <a:rPr lang="vi-VN" altLang="zh-CN" sz="4000" b="1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vi-VN" altLang="zh-CN" sz="4000" b="1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năm 2021</a:t>
              </a:r>
              <a:endParaRPr lang="zh-CN" altLang="en-US" sz="40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37"/>
            <p:cNvSpPr>
              <a:spLocks noChangeArrowheads="1"/>
            </p:cNvSpPr>
            <p:nvPr/>
          </p:nvSpPr>
          <p:spPr bwMode="auto">
            <a:xfrm>
              <a:off x="2180081" y="2009419"/>
              <a:ext cx="7334250" cy="1177239"/>
            </a:xfrm>
            <a:prstGeom prst="rect">
              <a:avLst/>
            </a:prstGeom>
            <a:noFill/>
            <a:ln>
              <a:noFill/>
            </a:ln>
          </p:spPr>
          <p:txBody>
            <a:bodyPr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defTabSz="914332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vi-VN" altLang="zh-CN" sz="4800" b="1" u="sng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TOÁN</a:t>
              </a:r>
              <a:r>
                <a:rPr lang="vi-VN" altLang="zh-CN" sz="4800" b="1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" name="TextBox 37"/>
            <p:cNvSpPr>
              <a:spLocks noChangeArrowheads="1"/>
            </p:cNvSpPr>
            <p:nvPr/>
          </p:nvSpPr>
          <p:spPr bwMode="auto">
            <a:xfrm>
              <a:off x="2004935" y="3130810"/>
              <a:ext cx="7334250" cy="2008236"/>
            </a:xfrm>
            <a:prstGeom prst="rect">
              <a:avLst/>
            </a:prstGeom>
            <a:noFill/>
            <a:ln>
              <a:noFill/>
            </a:ln>
          </p:spPr>
          <p:txBody>
            <a:bodyPr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defTabSz="914332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vi-VN" altLang="zh-CN" sz="4800" b="1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Khái niệm số thập phân</a:t>
              </a:r>
            </a:p>
            <a:p>
              <a:pPr algn="ctr" defTabSz="914332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vi-VN" altLang="zh-CN" sz="3600" b="1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(tiếp theo)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06" y="0"/>
            <a:ext cx="1947094" cy="1829562"/>
          </a:xfrm>
          <a:prstGeom prst="rect">
            <a:avLst/>
          </a:prstGeom>
        </p:spPr>
      </p:pic>
      <p:pic>
        <p:nvPicPr>
          <p:cNvPr id="3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4812" y="2760612"/>
            <a:ext cx="4506821" cy="450682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0950689">
            <a:off x="409462" y="452978"/>
            <a:ext cx="5076641" cy="2887496"/>
            <a:chOff x="2454826" y="892201"/>
            <a:chExt cx="4954137" cy="3084395"/>
          </a:xfrm>
        </p:grpSpPr>
        <p:sp>
          <p:nvSpPr>
            <p:cNvPr id="8" name="Cloud Callout 7"/>
            <p:cNvSpPr/>
            <p:nvPr/>
          </p:nvSpPr>
          <p:spPr>
            <a:xfrm>
              <a:off x="2454826" y="892201"/>
              <a:ext cx="4954137" cy="3084395"/>
            </a:xfrm>
            <a:prstGeom prst="cloudCallout">
              <a:avLst>
                <a:gd name="adj1" fmla="val 496"/>
                <a:gd name="adj2" fmla="val 93656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8436" y="1374510"/>
              <a:ext cx="4207001" cy="187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bg2">
                      <a:lumMod val="75000"/>
                    </a:schemeClr>
                  </a:solidFill>
                </a:rPr>
                <a:t>Đâu là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bg2">
                      <a:lumMod val="75000"/>
                    </a:schemeClr>
                  </a:solidFill>
                </a:rPr>
                <a:t>Số Thập Phân?</a:t>
              </a:r>
              <a:endParaRPr lang="en-US" sz="4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rot="20806480">
            <a:off x="5557651" y="1175657"/>
            <a:ext cx="2505694" cy="2185060"/>
            <a:chOff x="5557651" y="1175657"/>
            <a:chExt cx="2505694" cy="2185060"/>
          </a:xfrm>
        </p:grpSpPr>
        <p:sp>
          <p:nvSpPr>
            <p:cNvPr id="47" name="32-Point Star 46"/>
            <p:cNvSpPr/>
            <p:nvPr/>
          </p:nvSpPr>
          <p:spPr>
            <a:xfrm>
              <a:off x="5557651" y="1175657"/>
              <a:ext cx="2505694" cy="2185060"/>
            </a:xfrm>
            <a:prstGeom prst="star32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15780" y="1878675"/>
              <a:ext cx="138531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solidFill>
                    <a:srgbClr val="00B050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0,02</a:t>
              </a:r>
              <a:endParaRPr lang="en-US" sz="4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rot="421863">
            <a:off x="8013865" y="1128428"/>
            <a:ext cx="2505694" cy="2185060"/>
            <a:chOff x="4607625" y="-914401"/>
            <a:chExt cx="2505694" cy="2185060"/>
          </a:xfrm>
        </p:grpSpPr>
        <p:sp>
          <p:nvSpPr>
            <p:cNvPr id="52" name="32-Point Star 51"/>
            <p:cNvSpPr/>
            <p:nvPr/>
          </p:nvSpPr>
          <p:spPr>
            <a:xfrm>
              <a:off x="4607625" y="-914401"/>
              <a:ext cx="2505694" cy="2185060"/>
            </a:xfrm>
            <a:prstGeom prst="star32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42003" y="-235133"/>
              <a:ext cx="155683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solidFill>
                    <a:srgbClr val="00B050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9999</a:t>
              </a:r>
              <a:endParaRPr lang="en-US" sz="4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68912" y="3229462"/>
            <a:ext cx="2512898" cy="2311698"/>
            <a:chOff x="4568912" y="3229462"/>
            <a:chExt cx="2512898" cy="2311698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54" name="Group 53"/>
            <p:cNvGrpSpPr/>
            <p:nvPr/>
          </p:nvGrpSpPr>
          <p:grpSpPr>
            <a:xfrm>
              <a:off x="4568912" y="3229462"/>
              <a:ext cx="2512898" cy="2311698"/>
              <a:chOff x="5557651" y="1175657"/>
              <a:chExt cx="2505694" cy="2185060"/>
            </a:xfrm>
            <a:grpFill/>
          </p:grpSpPr>
          <p:sp>
            <p:nvSpPr>
              <p:cNvPr id="55" name="32-Point Star 54"/>
              <p:cNvSpPr/>
              <p:nvPr/>
            </p:nvSpPr>
            <p:spPr>
              <a:xfrm>
                <a:off x="5557651" y="1175657"/>
                <a:ext cx="2505694" cy="2185060"/>
              </a:xfrm>
              <a:prstGeom prst="star32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545338" y="1552338"/>
                <a:ext cx="526196" cy="148367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solidFill>
                      <a:srgbClr val="00B050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  <a:p>
                <a:r>
                  <a:rPr lang="vi-VN" sz="4800" b="1" dirty="0">
                    <a:solidFill>
                      <a:srgbClr val="00B050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</a:t>
                </a:r>
                <a:endParaRPr lang="en-US" sz="48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5462649" y="4417620"/>
              <a:ext cx="712520" cy="11875"/>
            </a:xfrm>
            <a:prstGeom prst="line">
              <a:avLst/>
            </a:prstGeom>
            <a:grpFill/>
            <a:ln w="38100">
              <a:solidFill>
                <a:srgbClr val="5197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068536" y="3692052"/>
            <a:ext cx="2512898" cy="2311698"/>
            <a:chOff x="9043934" y="3322485"/>
            <a:chExt cx="2512898" cy="2311698"/>
          </a:xfrm>
        </p:grpSpPr>
        <p:grpSp>
          <p:nvGrpSpPr>
            <p:cNvPr id="61" name="Group 60"/>
            <p:cNvGrpSpPr/>
            <p:nvPr/>
          </p:nvGrpSpPr>
          <p:grpSpPr>
            <a:xfrm>
              <a:off x="9043934" y="3322485"/>
              <a:ext cx="2512898" cy="2311698"/>
              <a:chOff x="4438287" y="3253212"/>
              <a:chExt cx="2512898" cy="2311698"/>
            </a:xfrm>
          </p:grpSpPr>
          <p:grpSp>
            <p:nvGrpSpPr>
              <p:cNvPr id="62" name="Group 53"/>
              <p:cNvGrpSpPr/>
              <p:nvPr/>
            </p:nvGrpSpPr>
            <p:grpSpPr>
              <a:xfrm>
                <a:off x="4438287" y="3253212"/>
                <a:ext cx="2512898" cy="2311698"/>
                <a:chOff x="5427400" y="1198105"/>
                <a:chExt cx="2505694" cy="2185060"/>
              </a:xfrm>
            </p:grpSpPr>
            <p:sp>
              <p:nvSpPr>
                <p:cNvPr id="64" name="32-Point Star 63"/>
                <p:cNvSpPr/>
                <p:nvPr/>
              </p:nvSpPr>
              <p:spPr>
                <a:xfrm>
                  <a:off x="5427400" y="1198105"/>
                  <a:ext cx="2505694" cy="2185060"/>
                </a:xfrm>
                <a:prstGeom prst="star32">
                  <a:avLst/>
                </a:prstGeom>
                <a:solidFill>
                  <a:srgbClr val="92D050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344042" y="1552337"/>
                  <a:ext cx="868255" cy="1483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vi-VN" sz="4800" b="1" dirty="0">
                      <a:solidFill>
                        <a:srgbClr val="00B050"/>
                      </a:solidFill>
                      <a:effectLst>
                        <a:glow rad="127000">
                          <a:schemeClr val="bg1"/>
                        </a:glow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3</a:t>
                  </a:r>
                </a:p>
                <a:p>
                  <a:pPr algn="ctr"/>
                  <a:r>
                    <a:rPr lang="vi-VN" sz="4800" b="1" dirty="0">
                      <a:solidFill>
                        <a:srgbClr val="00B050"/>
                      </a:solidFill>
                      <a:effectLst>
                        <a:glow rad="127000">
                          <a:schemeClr val="bg1"/>
                        </a:glow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10</a:t>
                  </a:r>
                  <a:endParaRPr lang="en-US" sz="4800" dirty="0">
                    <a:solidFill>
                      <a:srgbClr val="00B050"/>
                    </a:solidFill>
                  </a:endParaRPr>
                </a:p>
              </p:txBody>
            </p:sp>
          </p:grpSp>
          <p:cxnSp>
            <p:nvCxnSpPr>
              <p:cNvPr id="63" name="Straight Connector 62"/>
              <p:cNvCxnSpPr/>
              <p:nvPr/>
            </p:nvCxnSpPr>
            <p:spPr>
              <a:xfrm>
                <a:off x="5462649" y="4417620"/>
                <a:ext cx="712520" cy="11875"/>
              </a:xfrm>
              <a:prstGeom prst="line">
                <a:avLst/>
              </a:prstGeom>
              <a:ln w="38100">
                <a:solidFill>
                  <a:srgbClr val="5197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/>
            <p:cNvSpPr/>
            <p:nvPr/>
          </p:nvSpPr>
          <p:spPr>
            <a:xfrm>
              <a:off x="9593094" y="4051526"/>
              <a:ext cx="52770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solidFill>
                    <a:srgbClr val="00B050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</a:p>
            <a:p>
              <a:endParaRPr lang="en-US" sz="4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rot="20806480">
            <a:off x="9469584" y="3195555"/>
            <a:ext cx="2505694" cy="2185060"/>
            <a:chOff x="5557651" y="1175657"/>
            <a:chExt cx="2505694" cy="2185060"/>
          </a:xfrm>
        </p:grpSpPr>
        <p:sp>
          <p:nvSpPr>
            <p:cNvPr id="69" name="32-Point Star 68"/>
            <p:cNvSpPr/>
            <p:nvPr/>
          </p:nvSpPr>
          <p:spPr>
            <a:xfrm>
              <a:off x="5557651" y="1175657"/>
              <a:ext cx="2505694" cy="2185060"/>
            </a:xfrm>
            <a:prstGeom prst="star32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44259" y="1878675"/>
              <a:ext cx="172835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solidFill>
                    <a:srgbClr val="00B050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0,101</a:t>
              </a:r>
              <a:endParaRPr lang="en-US" sz="48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06" y="0"/>
            <a:ext cx="1947094" cy="1829562"/>
          </a:xfrm>
          <a:prstGeom prst="rect">
            <a:avLst/>
          </a:prstGeom>
        </p:spPr>
      </p:pic>
      <p:pic>
        <p:nvPicPr>
          <p:cNvPr id="3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4812" y="2760612"/>
            <a:ext cx="4506821" cy="4506821"/>
          </a:xfrm>
          <a:prstGeom prst="rect">
            <a:avLst/>
          </a:prstGeom>
        </p:spPr>
      </p:pic>
      <p:grpSp>
        <p:nvGrpSpPr>
          <p:cNvPr id="4" name="Group 6"/>
          <p:cNvGrpSpPr/>
          <p:nvPr/>
        </p:nvGrpSpPr>
        <p:grpSpPr>
          <a:xfrm rot="20950689">
            <a:off x="409462" y="452978"/>
            <a:ext cx="5076641" cy="2887496"/>
            <a:chOff x="2454826" y="892201"/>
            <a:chExt cx="4954137" cy="3084395"/>
          </a:xfrm>
        </p:grpSpPr>
        <p:sp>
          <p:nvSpPr>
            <p:cNvPr id="8" name="Cloud Callout 7"/>
            <p:cNvSpPr/>
            <p:nvPr/>
          </p:nvSpPr>
          <p:spPr>
            <a:xfrm>
              <a:off x="2454826" y="892201"/>
              <a:ext cx="4954137" cy="3084395"/>
            </a:xfrm>
            <a:prstGeom prst="cloudCallout">
              <a:avLst>
                <a:gd name="adj1" fmla="val 496"/>
                <a:gd name="adj2" fmla="val 93656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8436" y="1374510"/>
              <a:ext cx="4207001" cy="187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bg2">
                      <a:lumMod val="75000"/>
                    </a:schemeClr>
                  </a:solidFill>
                </a:rPr>
                <a:t>Đâu là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bg2">
                      <a:lumMod val="75000"/>
                    </a:schemeClr>
                  </a:solidFill>
                </a:rPr>
                <a:t>Số Thập Phân?</a:t>
              </a:r>
              <a:endParaRPr lang="en-US" sz="4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5557651" y="1175657"/>
            <a:ext cx="2505694" cy="2185060"/>
            <a:chOff x="5557651" y="1175657"/>
            <a:chExt cx="2505694" cy="2185060"/>
          </a:xfrm>
        </p:grpSpPr>
        <p:sp>
          <p:nvSpPr>
            <p:cNvPr id="47" name="32-Point Star 46"/>
            <p:cNvSpPr/>
            <p:nvPr/>
          </p:nvSpPr>
          <p:spPr>
            <a:xfrm>
              <a:off x="5557651" y="1175657"/>
              <a:ext cx="2505694" cy="2185060"/>
            </a:xfrm>
            <a:prstGeom prst="star32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15780" y="1878675"/>
              <a:ext cx="138531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solidFill>
                    <a:srgbClr val="00B050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0,02</a:t>
              </a:r>
              <a:endParaRPr lang="en-US" sz="4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oup 50"/>
          <p:cNvGrpSpPr/>
          <p:nvPr/>
        </p:nvGrpSpPr>
        <p:grpSpPr>
          <a:xfrm rot="421863">
            <a:off x="8013865" y="1128428"/>
            <a:ext cx="2505694" cy="2185060"/>
            <a:chOff x="4607625" y="-914401"/>
            <a:chExt cx="2505694" cy="2185060"/>
          </a:xfrm>
        </p:grpSpPr>
        <p:sp>
          <p:nvSpPr>
            <p:cNvPr id="52" name="32-Point Star 51"/>
            <p:cNvSpPr/>
            <p:nvPr/>
          </p:nvSpPr>
          <p:spPr>
            <a:xfrm>
              <a:off x="4607625" y="-914401"/>
              <a:ext cx="2505694" cy="2185060"/>
            </a:xfrm>
            <a:prstGeom prst="star32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42003" y="-235133"/>
              <a:ext cx="155683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solidFill>
                    <a:srgbClr val="00B050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9999</a:t>
              </a:r>
              <a:endParaRPr lang="en-US" sz="4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59"/>
          <p:cNvGrpSpPr/>
          <p:nvPr/>
        </p:nvGrpSpPr>
        <p:grpSpPr>
          <a:xfrm>
            <a:off x="4568912" y="3229462"/>
            <a:ext cx="2512898" cy="2311698"/>
            <a:chOff x="4568912" y="3229462"/>
            <a:chExt cx="2512898" cy="2311698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10" name="Group 53"/>
            <p:cNvGrpSpPr/>
            <p:nvPr/>
          </p:nvGrpSpPr>
          <p:grpSpPr>
            <a:xfrm>
              <a:off x="4568912" y="3229462"/>
              <a:ext cx="2512898" cy="2311698"/>
              <a:chOff x="5557651" y="1175657"/>
              <a:chExt cx="2505694" cy="2185060"/>
            </a:xfrm>
            <a:grpFill/>
          </p:grpSpPr>
          <p:sp>
            <p:nvSpPr>
              <p:cNvPr id="55" name="32-Point Star 54"/>
              <p:cNvSpPr/>
              <p:nvPr/>
            </p:nvSpPr>
            <p:spPr>
              <a:xfrm>
                <a:off x="5557651" y="1175657"/>
                <a:ext cx="2505694" cy="2185060"/>
              </a:xfrm>
              <a:prstGeom prst="star32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545338" y="1552338"/>
                <a:ext cx="526196" cy="148367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solidFill>
                      <a:srgbClr val="00B050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  <a:p>
                <a:r>
                  <a:rPr lang="vi-VN" sz="4800" b="1" dirty="0">
                    <a:solidFill>
                      <a:srgbClr val="00B050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</a:t>
                </a:r>
                <a:endParaRPr lang="en-US" sz="48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5462649" y="4417620"/>
              <a:ext cx="712520" cy="11875"/>
            </a:xfrm>
            <a:prstGeom prst="line">
              <a:avLst/>
            </a:prstGeom>
            <a:grpFill/>
            <a:ln w="38100">
              <a:solidFill>
                <a:srgbClr val="5197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66"/>
          <p:cNvGrpSpPr/>
          <p:nvPr/>
        </p:nvGrpSpPr>
        <p:grpSpPr>
          <a:xfrm>
            <a:off x="7068536" y="3692052"/>
            <a:ext cx="2512898" cy="2311698"/>
            <a:chOff x="9043934" y="3322485"/>
            <a:chExt cx="2512898" cy="2311698"/>
          </a:xfrm>
        </p:grpSpPr>
        <p:grpSp>
          <p:nvGrpSpPr>
            <p:cNvPr id="12" name="Group 60"/>
            <p:cNvGrpSpPr/>
            <p:nvPr/>
          </p:nvGrpSpPr>
          <p:grpSpPr>
            <a:xfrm>
              <a:off x="9043934" y="3322485"/>
              <a:ext cx="2512898" cy="2311698"/>
              <a:chOff x="4438287" y="3253212"/>
              <a:chExt cx="2512898" cy="2311698"/>
            </a:xfrm>
          </p:grpSpPr>
          <p:grpSp>
            <p:nvGrpSpPr>
              <p:cNvPr id="13" name="Group 53"/>
              <p:cNvGrpSpPr/>
              <p:nvPr/>
            </p:nvGrpSpPr>
            <p:grpSpPr>
              <a:xfrm>
                <a:off x="4438287" y="3253212"/>
                <a:ext cx="2512898" cy="2311698"/>
                <a:chOff x="5427400" y="1198105"/>
                <a:chExt cx="2505694" cy="2185060"/>
              </a:xfrm>
            </p:grpSpPr>
            <p:sp>
              <p:nvSpPr>
                <p:cNvPr id="64" name="32-Point Star 63"/>
                <p:cNvSpPr/>
                <p:nvPr/>
              </p:nvSpPr>
              <p:spPr>
                <a:xfrm>
                  <a:off x="5427400" y="1198105"/>
                  <a:ext cx="2505694" cy="2185060"/>
                </a:xfrm>
                <a:prstGeom prst="star32">
                  <a:avLst/>
                </a:prstGeom>
                <a:solidFill>
                  <a:srgbClr val="92D050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344042" y="1552337"/>
                  <a:ext cx="868255" cy="1483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vi-VN" sz="4800" b="1" dirty="0">
                      <a:solidFill>
                        <a:srgbClr val="00B050"/>
                      </a:solidFill>
                      <a:effectLst>
                        <a:glow rad="127000">
                          <a:schemeClr val="bg1"/>
                        </a:glow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3</a:t>
                  </a:r>
                </a:p>
                <a:p>
                  <a:pPr algn="ctr"/>
                  <a:r>
                    <a:rPr lang="vi-VN" sz="4800" b="1" dirty="0">
                      <a:solidFill>
                        <a:srgbClr val="00B050"/>
                      </a:solidFill>
                      <a:effectLst>
                        <a:glow rad="127000">
                          <a:schemeClr val="bg1"/>
                        </a:glow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10</a:t>
                  </a:r>
                  <a:endParaRPr lang="en-US" sz="4800" dirty="0">
                    <a:solidFill>
                      <a:srgbClr val="00B050"/>
                    </a:solidFill>
                  </a:endParaRPr>
                </a:p>
              </p:txBody>
            </p:sp>
          </p:grpSp>
          <p:cxnSp>
            <p:nvCxnSpPr>
              <p:cNvPr id="63" name="Straight Connector 62"/>
              <p:cNvCxnSpPr/>
              <p:nvPr/>
            </p:nvCxnSpPr>
            <p:spPr>
              <a:xfrm>
                <a:off x="5462649" y="4417620"/>
                <a:ext cx="712520" cy="11875"/>
              </a:xfrm>
              <a:prstGeom prst="line">
                <a:avLst/>
              </a:prstGeom>
              <a:ln w="38100">
                <a:solidFill>
                  <a:srgbClr val="5197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/>
            <p:cNvSpPr/>
            <p:nvPr/>
          </p:nvSpPr>
          <p:spPr>
            <a:xfrm>
              <a:off x="9593094" y="4051526"/>
              <a:ext cx="52770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solidFill>
                    <a:srgbClr val="00B050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</a:p>
            <a:p>
              <a:endParaRPr lang="en-US" sz="4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Group 67"/>
          <p:cNvGrpSpPr/>
          <p:nvPr/>
        </p:nvGrpSpPr>
        <p:grpSpPr>
          <a:xfrm>
            <a:off x="9469584" y="3195555"/>
            <a:ext cx="2505694" cy="2185060"/>
            <a:chOff x="5557651" y="1175657"/>
            <a:chExt cx="2505694" cy="2185060"/>
          </a:xfrm>
        </p:grpSpPr>
        <p:sp>
          <p:nvSpPr>
            <p:cNvPr id="69" name="32-Point Star 68"/>
            <p:cNvSpPr/>
            <p:nvPr/>
          </p:nvSpPr>
          <p:spPr>
            <a:xfrm>
              <a:off x="5557651" y="1175657"/>
              <a:ext cx="2505694" cy="2185060"/>
            </a:xfrm>
            <a:prstGeom prst="star32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44259" y="1878675"/>
              <a:ext cx="172835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solidFill>
                    <a:srgbClr val="00B050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0,101</a:t>
              </a:r>
              <a:endParaRPr lang="en-US" sz="48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 0.20947 C 0.06803 0.09053 0.01795 -0.01247 -0.04905 -0.01963 C -0.11305 -0.0284 -0.17302 0.0515 -0.17706 0.16675 C -0.182 0.27344 -0.13998 0.37275 -0.08001 0.37991 C -0.02498 0.38522 0.02705 0.31963 0.03096 0.2201 C 0.03499 0.12956 4.9213E-6 0.04434 -0.051 0.03719 C -0.09796 0.03187 -0.14206 0.08707 -0.14506 0.17044 C -0.14805 0.24504 -0.11995 0.31779 -0.07806 0.32125 C -0.03994 0.32656 -0.00404 0.28407 -0.00105 0.21663 C 0.00104 0.15612 -0.02004 0.09769 -0.05295 0.094 C -0.08196 0.09053 -0.11097 0.1224 -0.11305 0.17391 C -0.115 0.21825 -0.10004 0.26097 -0.07598 0.26444 C -0.05594 0.26813 -0.035 0.2485 -0.03396 0.21294 C -0.03201 0.18453 -0.03994 0.15451 -0.05503 0.15081 C -0.067 0.15081 -0.07897 0.15797 -0.08105 0.1776 C -0.08196 0.18984 -0.08001 0.20231 -0.07403 0.20762 C -0.07103 0.20947 -0.06895 0.20947 -0.06596 0.20762 " pathEditMode="relative" rAng="0" ptsTypes="fffffffffffffffff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31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1 -0.04619 C 0.03005 -0.16513 -0.02004 -0.26813 -0.08703 -0.27529 C -0.15104 -0.28407 -0.21101 -0.20416 -0.21504 -0.08892 C -0.21999 0.01778 -0.17797 0.11709 -0.118 0.12425 C -0.06297 0.12956 -0.01093 0.06397 -0.00703 -0.03557 C -0.003 -0.1261 -0.03799 -0.21132 -0.08899 -0.21848 C -0.13595 -0.22379 -0.18005 -0.16859 -0.18304 -0.08522 C -0.18603 -0.01063 -0.15793 0.06212 -0.11604 0.06559 C -0.07793 0.0709 -0.04202 0.0284 -0.03903 -0.03903 C -0.03695 -0.09954 -0.05802 -0.15797 -0.09094 -0.16167 C -0.11995 -0.16513 -0.14896 -0.13326 -0.15104 -0.08176 C -0.15299 -0.03742 -0.13803 0.00531 -0.11396 0.00877 C -0.09393 0.01247 -0.07298 -0.00716 -0.07194 -0.04273 C -0.06999 -0.07113 -0.07793 -0.10116 -0.09302 -0.10485 C -0.10499 -0.10485 -0.11695 -0.09769 -0.11904 -0.07806 C -0.11995 -0.06582 -0.118 -0.05335 -0.11201 -0.04804 C -0.10902 -0.04619 -0.10694 -0.04619 -0.10395 -0.04804 " pathEditMode="relative" rAng="0" ptsTypes="fffffffffffffffff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0598" y="482197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7604" y="482197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60868" y="4893987"/>
            <a:ext cx="218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... m ... dm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9100" y="4893986"/>
            <a:ext cx="255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hay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......... 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12712" y="4605955"/>
                <a:ext cx="1088760" cy="1152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sz="48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vi-VN" sz="4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712" y="4605955"/>
                <a:ext cx="1088760" cy="1152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255094" y="491105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được viết thành ...... m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70918" y="483417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07422" y="4762165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70580" y="4749971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30372" y="474997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532740" y="5974107"/>
            <a:ext cx="146290" cy="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>
            <a:off x="9778937" y="5470051"/>
            <a:ext cx="292581" cy="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790598" y="6047856"/>
            <a:ext cx="259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3,5m đọc là: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66862" y="6047856"/>
            <a:ext cx="364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ba phẩy năm mét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62292"/>
              </p:ext>
            </p:extLst>
          </p:nvPr>
        </p:nvGraphicFramePr>
        <p:xfrm>
          <a:off x="1564236" y="766727"/>
          <a:ext cx="4540372" cy="3695212"/>
        </p:xfrm>
        <a:graphic>
          <a:graphicData uri="http://schemas.openxmlformats.org/drawingml/2006/table">
            <a:tbl>
              <a:tblPr firstRow="1" bandRow="1"/>
              <a:tblGrid>
                <a:gridCol w="113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dm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vi-VN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vi-VN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955199" y="178582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85735" y="178582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3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35" y="-95536"/>
            <a:ext cx="1733265" cy="1733265"/>
          </a:xfrm>
          <a:prstGeom prst="rect">
            <a:avLst/>
          </a:prstGeom>
        </p:spPr>
      </p:pic>
      <p:sp>
        <p:nvSpPr>
          <p:cNvPr id="38" name="TextBox 14"/>
          <p:cNvSpPr txBox="1"/>
          <p:nvPr/>
        </p:nvSpPr>
        <p:spPr>
          <a:xfrm>
            <a:off x="1418743" y="99001"/>
            <a:ext cx="2169801" cy="67709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vi-VN" altLang="zh-CN" sz="36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 Ví dụ 1: </a:t>
            </a:r>
            <a:endParaRPr lang="zh-CN" altLang="en-US" sz="3600" b="1" dirty="0">
              <a:ln w="19050">
                <a:noFill/>
              </a:ln>
              <a:solidFill>
                <a:schemeClr val="bg2"/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382115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9" grpId="0"/>
      <p:bldP spid="32" grpId="0"/>
      <p:bldP spid="33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1418743" y="99001"/>
            <a:ext cx="2169801" cy="67709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vi-VN" altLang="zh-CN" sz="36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 Ví dụ 1: </a:t>
            </a:r>
            <a:endParaRPr lang="zh-CN" altLang="en-US" sz="3600" b="1" dirty="0">
              <a:ln w="19050">
                <a:noFill/>
              </a:ln>
              <a:solidFill>
                <a:schemeClr val="bg2"/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pic>
        <p:nvPicPr>
          <p:cNvPr id="56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35" y="-95536"/>
            <a:ext cx="1733265" cy="1733265"/>
          </a:xfrm>
          <a:prstGeom prst="rect">
            <a:avLst/>
          </a:prstGeom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87353"/>
              </p:ext>
            </p:extLst>
          </p:nvPr>
        </p:nvGraphicFramePr>
        <p:xfrm>
          <a:off x="1707155" y="834344"/>
          <a:ext cx="4540372" cy="3695212"/>
        </p:xfrm>
        <a:graphic>
          <a:graphicData uri="http://schemas.openxmlformats.org/drawingml/2006/table">
            <a:tbl>
              <a:tblPr firstRow="1" bandRow="1"/>
              <a:tblGrid>
                <a:gridCol w="113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dm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vi-VN" sz="4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2058968" y="28135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1998" y="28135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91216" y="28135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298187" y="1577228"/>
                <a:ext cx="36004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m = 3,5 m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187" y="1577228"/>
                <a:ext cx="3600400" cy="1067152"/>
              </a:xfrm>
              <a:prstGeom prst="rect">
                <a:avLst/>
              </a:prstGeom>
              <a:blipFill>
                <a:blip r:embed="rId3"/>
                <a:stretch>
                  <a:fillRect l="-5076" b="-3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1761683" y="4778099"/>
            <a:ext cx="402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55512" y="4778099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82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659945" y="4817588"/>
            <a:ext cx="218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... m ... cm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748177" y="4817587"/>
            <a:ext cx="255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hay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......... 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511789" y="4529556"/>
                <a:ext cx="1247457" cy="1054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82</m:t>
                        </m:r>
                      </m:num>
                      <m:den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vi-VN" sz="36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789" y="4529556"/>
                <a:ext cx="1247457" cy="1054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6154171" y="483466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được viết thành  ......  m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97987" y="4757774"/>
            <a:ext cx="402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35458" y="475777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298616" y="4757774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458408" y="47455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82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5329641" y="5812008"/>
            <a:ext cx="464490" cy="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>
            <a:off x="9610555" y="5393652"/>
            <a:ext cx="436597" cy="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1689675" y="5827441"/>
            <a:ext cx="280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4,82m đọc là: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707156" y="5825700"/>
            <a:ext cx="833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bốn phẩy tám mươi hai mét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4" grpId="0"/>
      <p:bldP spid="84" grpId="1"/>
      <p:bldP spid="85" grpId="0"/>
      <p:bldP spid="85" grpId="1"/>
      <p:bldP spid="86" grpId="0"/>
      <p:bldP spid="87" grpId="0"/>
      <p:bldP spid="88" grpId="0"/>
      <p:bldP spid="88" grpId="1"/>
      <p:bldP spid="89" grpId="0"/>
      <p:bldP spid="90" grpId="0"/>
      <p:bldP spid="90" grpId="1"/>
      <p:bldP spid="91" grpId="0"/>
      <p:bldP spid="92" grpId="0"/>
      <p:bldP spid="93" grpId="0"/>
      <p:bldP spid="96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1418743" y="99001"/>
            <a:ext cx="2169801" cy="67709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vi-VN" altLang="zh-CN" sz="36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 Ví dụ 1: </a:t>
            </a:r>
            <a:endParaRPr lang="zh-CN" altLang="en-US" sz="3600" b="1" dirty="0">
              <a:ln w="19050">
                <a:noFill/>
              </a:ln>
              <a:solidFill>
                <a:schemeClr val="bg2"/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pic>
        <p:nvPicPr>
          <p:cNvPr id="56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35" y="-95536"/>
            <a:ext cx="1733265" cy="1733265"/>
          </a:xfrm>
          <a:prstGeom prst="rect">
            <a:avLst/>
          </a:prstGeom>
        </p:spPr>
      </p:pic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37867"/>
              </p:ext>
            </p:extLst>
          </p:nvPr>
        </p:nvGraphicFramePr>
        <p:xfrm>
          <a:off x="1418741" y="776097"/>
          <a:ext cx="4664596" cy="3695212"/>
        </p:xfrm>
        <a:graphic>
          <a:graphicData uri="http://schemas.openxmlformats.org/drawingml/2006/table">
            <a:tbl>
              <a:tblPr firstRow="1" bandRow="1"/>
              <a:tblGrid>
                <a:gridCol w="116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dm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9775" y="1446973"/>
                <a:ext cx="3698906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m = 3,5 m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775" y="1446973"/>
                <a:ext cx="3698906" cy="1067152"/>
              </a:xfrm>
              <a:prstGeom prst="rect">
                <a:avLst/>
              </a:prstGeom>
              <a:blipFill>
                <a:blip r:embed="rId3"/>
                <a:stretch>
                  <a:fillRect l="-5107" b="-3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59115" y="2442117"/>
                <a:ext cx="3910148" cy="106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=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82</m:t>
                        </m:r>
                      </m:num>
                      <m:den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m = 4,82 m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15" y="2442117"/>
                <a:ext cx="3910148" cy="1062727"/>
              </a:xfrm>
              <a:prstGeom prst="rect">
                <a:avLst/>
              </a:prstGeom>
              <a:blipFill>
                <a:blip r:embed="rId4"/>
                <a:stretch>
                  <a:fillRect l="-4836" b="-2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752205" y="3619407"/>
            <a:ext cx="45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95235" y="3619407"/>
            <a:ext cx="45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84453" y="3619407"/>
            <a:ext cx="45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45679" y="3619407"/>
            <a:ext cx="45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71532" y="4543317"/>
            <a:ext cx="912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... m ...... mm hay .... m được viết thành ..... 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85238" y="4863868"/>
            <a:ext cx="4136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30724" y="4863868"/>
            <a:ext cx="861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176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68649" y="4903357"/>
            <a:ext cx="25892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...m .....  mm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59765" y="4903356"/>
            <a:ext cx="2841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hay</a:t>
            </a:r>
            <a:r>
              <a:rPr lang="vi-VN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..........  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37566" y="4615325"/>
                <a:ext cx="1526969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176</m:t>
                        </m:r>
                      </m:num>
                      <m:den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endParaRPr lang="vi-VN" sz="36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66" y="4615325"/>
                <a:ext cx="1526969" cy="1054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5937767" y="4920429"/>
            <a:ext cx="51784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được viết thành   ........ m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37566" y="4843543"/>
            <a:ext cx="4136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674071" y="4843543"/>
            <a:ext cx="45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62102" y="4831349"/>
            <a:ext cx="321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55188" y="4831349"/>
            <a:ext cx="98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176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958757" y="5979904"/>
            <a:ext cx="709883" cy="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>
            <a:off x="9322143" y="5479421"/>
            <a:ext cx="665803" cy="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366805" y="6055485"/>
            <a:ext cx="336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0,176m đọc là: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18744" y="6056476"/>
            <a:ext cx="1077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Không phẩy một trăm bảy mươi sáu mét</a:t>
            </a:r>
          </a:p>
        </p:txBody>
      </p:sp>
    </p:spTree>
    <p:extLst>
      <p:ext uri="{BB962C8B-B14F-4D97-AF65-F5344CB8AC3E}">
        <p14:creationId xmlns:p14="http://schemas.microsoft.com/office/powerpoint/2010/main" val="371141371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7" grpId="0"/>
      <p:bldP spid="58" grpId="0"/>
      <p:bldP spid="58" grpId="1"/>
      <p:bldP spid="59" grpId="0"/>
      <p:bldP spid="60" grpId="0"/>
      <p:bldP spid="60" grpId="1"/>
      <p:bldP spid="61" grpId="0"/>
      <p:bldP spid="62" grpId="0"/>
      <p:bldP spid="63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1418743" y="99001"/>
            <a:ext cx="2169801" cy="67709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vi-VN" altLang="zh-CN" sz="3600" b="1" dirty="0">
                <a:ln w="19050">
                  <a:noFill/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  <a:ea typeface="微软雅黑" panose="020B0503020204020204" pitchFamily="34" charset="-122"/>
              </a:rPr>
              <a:t> Ví dụ 1: </a:t>
            </a:r>
            <a:endParaRPr lang="zh-CN" altLang="en-US" sz="3600" b="1" dirty="0">
              <a:ln w="19050">
                <a:noFill/>
              </a:ln>
              <a:solidFill>
                <a:schemeClr val="bg2"/>
              </a:solidFill>
              <a:effectLst>
                <a:glow rad="127000">
                  <a:schemeClr val="bg1"/>
                </a:glow>
              </a:effectLst>
              <a:ea typeface="微软雅黑" panose="020B0503020204020204" pitchFamily="34" charset="-122"/>
            </a:endParaRPr>
          </a:p>
        </p:txBody>
      </p:sp>
      <p:pic>
        <p:nvPicPr>
          <p:cNvPr id="56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35" y="-95536"/>
            <a:ext cx="1733265" cy="1733265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31508"/>
              </p:ext>
            </p:extLst>
          </p:nvPr>
        </p:nvGraphicFramePr>
        <p:xfrm>
          <a:off x="1511727" y="989048"/>
          <a:ext cx="4540372" cy="3695212"/>
        </p:xfrm>
        <a:graphic>
          <a:graphicData uri="http://schemas.openxmlformats.org/drawingml/2006/table">
            <a:tbl>
              <a:tblPr firstRow="1" bandRow="1"/>
              <a:tblGrid>
                <a:gridCol w="113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dm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vi-VN" sz="4000" b="1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vi-VN" sz="4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vi-VN" sz="4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vi-VN" sz="4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vi-VN" sz="4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vi-VN" sz="4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vi-VN" sz="4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vi-VN" sz="4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vi-VN" sz="4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02759" y="1659924"/>
                <a:ext cx="36004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m = 3,5 m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59" y="1659924"/>
                <a:ext cx="3600400" cy="1067152"/>
              </a:xfrm>
              <a:prstGeom prst="rect">
                <a:avLst/>
              </a:prstGeom>
              <a:blipFill>
                <a:blip r:embed="rId3"/>
                <a:stretch>
                  <a:fillRect l="-5076" b="-3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52099" y="2655068"/>
                <a:ext cx="3806017" cy="106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=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82</m:t>
                        </m:r>
                      </m:num>
                      <m:den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m = 4,82 m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99" y="2655068"/>
                <a:ext cx="3806017" cy="1062727"/>
              </a:xfrm>
              <a:prstGeom prst="rect">
                <a:avLst/>
              </a:prstGeom>
              <a:blipFill>
                <a:blip r:embed="rId4"/>
                <a:stretch>
                  <a:fillRect l="-4968" r="-2244" b="-2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52099" y="3688675"/>
                <a:ext cx="4406636" cy="106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= 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176</m:t>
                        </m:r>
                      </m:num>
                      <m:den>
                        <m:r>
                          <a:rPr lang="vi-VN" sz="44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m = 0,176 m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99" y="3688675"/>
                <a:ext cx="4406636" cy="1062727"/>
              </a:xfrm>
              <a:prstGeom prst="rect">
                <a:avLst/>
              </a:prstGeom>
              <a:blipFill>
                <a:blip r:embed="rId5"/>
                <a:stretch>
                  <a:fillRect l="-4288" b="-2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97346" y="4897211"/>
            <a:ext cx="113095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chemeClr val="accent5"/>
                </a:solidFill>
              </a:rPr>
              <a:t>Các số</a:t>
            </a:r>
            <a:r>
              <a:rPr lang="vi-VN" sz="3200" b="1">
                <a:solidFill>
                  <a:schemeClr val="accent5"/>
                </a:solidFill>
              </a:rPr>
              <a:t>: </a:t>
            </a:r>
            <a:r>
              <a:rPr lang="vi-VN" sz="3200" b="1">
                <a:solidFill>
                  <a:srgbClr val="C00000"/>
                </a:solidFill>
              </a:rPr>
              <a:t>3,5 </a:t>
            </a:r>
            <a:r>
              <a:rPr lang="vi-VN" sz="3200" b="1">
                <a:solidFill>
                  <a:schemeClr val="accent5"/>
                </a:solidFill>
              </a:rPr>
              <a:t>;</a:t>
            </a:r>
            <a:r>
              <a:rPr lang="vi-VN" sz="3200" b="1">
                <a:solidFill>
                  <a:srgbClr val="C00000"/>
                </a:solidFill>
              </a:rPr>
              <a:t> 4,82 </a:t>
            </a:r>
            <a:r>
              <a:rPr lang="vi-VN" sz="3200" b="1">
                <a:solidFill>
                  <a:schemeClr val="accent5"/>
                </a:solidFill>
              </a:rPr>
              <a:t>;</a:t>
            </a:r>
            <a:r>
              <a:rPr lang="vi-VN" sz="3200" b="1">
                <a:solidFill>
                  <a:srgbClr val="C00000"/>
                </a:solidFill>
              </a:rPr>
              <a:t> 0,176 </a:t>
            </a:r>
            <a:r>
              <a:rPr lang="vi-VN" sz="3200" b="1" dirty="0">
                <a:solidFill>
                  <a:schemeClr val="accent5"/>
                </a:solidFill>
              </a:rPr>
              <a:t>cũng được gọi là</a:t>
            </a:r>
            <a:r>
              <a:rPr lang="vi-VN" sz="3200" b="1" dirty="0">
                <a:solidFill>
                  <a:srgbClr val="C00000"/>
                </a:solidFill>
              </a:rPr>
              <a:t> </a:t>
            </a:r>
            <a:r>
              <a:rPr lang="vi-VN" sz="3200" b="1" i="1" dirty="0">
                <a:solidFill>
                  <a:srgbClr val="C00000"/>
                </a:solidFill>
              </a:rPr>
              <a:t>Số Thập Phân.</a:t>
            </a:r>
            <a:endParaRPr lang="en-US" sz="3200" b="1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167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90"/>
          <p:cNvSpPr txBox="1">
            <a:spLocks noChangeArrowheads="1"/>
          </p:cNvSpPr>
          <p:nvPr/>
        </p:nvSpPr>
        <p:spPr bwMode="auto">
          <a:xfrm>
            <a:off x="2241108" y="75402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>
                <a:solidFill>
                  <a:srgbClr val="006600"/>
                </a:solidFill>
                <a:latin typeface="Times New Roman" pitchFamily="18" charset="0"/>
              </a:rPr>
              <a:t>Ví dụ 1</a:t>
            </a:r>
            <a:r>
              <a:rPr lang="en-US" altLang="en-US" sz="2800" dirty="0">
                <a:solidFill>
                  <a:srgbClr val="0066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8" name="Text Box 91"/>
          <p:cNvSpPr txBox="1">
            <a:spLocks noChangeArrowheads="1"/>
          </p:cNvSpPr>
          <p:nvPr/>
        </p:nvSpPr>
        <p:spPr bwMode="auto">
          <a:xfrm>
            <a:off x="5337452" y="70071"/>
            <a:ext cx="23700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>
                <a:solidFill>
                  <a:prstClr val="black"/>
                </a:solidFill>
                <a:latin typeface="Times New Roman" pitchFamily="18" charset="0"/>
              </a:rPr>
              <a:t>4,82</a:t>
            </a:r>
          </a:p>
        </p:txBody>
      </p:sp>
      <p:sp>
        <p:nvSpPr>
          <p:cNvPr id="29" name="Text Box 95"/>
          <p:cNvSpPr txBox="1">
            <a:spLocks noChangeArrowheads="1"/>
          </p:cNvSpPr>
          <p:nvPr/>
        </p:nvSpPr>
        <p:spPr bwMode="auto">
          <a:xfrm>
            <a:off x="3334530" y="1604699"/>
            <a:ext cx="2628036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8F3B35"/>
            </a:solidFill>
            <a:miter lim="800000"/>
            <a:headEnd/>
            <a:tailEnd/>
          </a:ln>
          <a:effectLst>
            <a:outerShdw dist="107763" dir="18900000" algn="ctr" rotWithShape="0">
              <a:srgbClr val="EEECE1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Phần nguyên</a:t>
            </a:r>
          </a:p>
        </p:txBody>
      </p:sp>
      <p:sp>
        <p:nvSpPr>
          <p:cNvPr id="30" name="Text Box 96"/>
          <p:cNvSpPr txBox="1">
            <a:spLocks noChangeArrowheads="1"/>
          </p:cNvSpPr>
          <p:nvPr/>
        </p:nvSpPr>
        <p:spPr bwMode="auto">
          <a:xfrm>
            <a:off x="6607355" y="1578204"/>
            <a:ext cx="3122585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107763" dir="18900000" algn="ctr" rotWithShape="0">
              <a:srgbClr val="EEECE1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Phần thập phân</a:t>
            </a:r>
          </a:p>
        </p:txBody>
      </p: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4860377" y="968603"/>
            <a:ext cx="1340912" cy="609600"/>
            <a:chOff x="528" y="1432"/>
            <a:chExt cx="528" cy="384"/>
          </a:xfrm>
        </p:grpSpPr>
        <p:sp>
          <p:nvSpPr>
            <p:cNvPr id="32" name="AutoShape 103"/>
            <p:cNvSpPr>
              <a:spLocks/>
            </p:cNvSpPr>
            <p:nvPr/>
          </p:nvSpPr>
          <p:spPr bwMode="auto">
            <a:xfrm rot="-5400000">
              <a:off x="935" y="1365"/>
              <a:ext cx="54" cy="188"/>
            </a:xfrm>
            <a:prstGeom prst="leftBrace">
              <a:avLst>
                <a:gd name="adj1" fmla="val 29012"/>
                <a:gd name="adj2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104"/>
            <p:cNvSpPr>
              <a:spLocks noChangeShapeType="1"/>
            </p:cNvSpPr>
            <p:nvPr/>
          </p:nvSpPr>
          <p:spPr bwMode="auto">
            <a:xfrm flipH="1">
              <a:off x="528" y="1467"/>
              <a:ext cx="434" cy="349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89580" y="1011466"/>
            <a:ext cx="1679067" cy="566738"/>
            <a:chOff x="4513774" y="2340781"/>
            <a:chExt cx="1629145" cy="759580"/>
          </a:xfrm>
        </p:grpSpPr>
        <p:sp>
          <p:nvSpPr>
            <p:cNvPr id="35" name="AutoShape 100"/>
            <p:cNvSpPr>
              <a:spLocks/>
            </p:cNvSpPr>
            <p:nvPr/>
          </p:nvSpPr>
          <p:spPr bwMode="auto">
            <a:xfrm rot="16200000">
              <a:off x="4841431" y="2013124"/>
              <a:ext cx="63298" cy="718611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107"/>
            <p:cNvSpPr>
              <a:spLocks noChangeShapeType="1"/>
            </p:cNvSpPr>
            <p:nvPr/>
          </p:nvSpPr>
          <p:spPr bwMode="auto">
            <a:xfrm>
              <a:off x="4911014" y="2404079"/>
              <a:ext cx="1231905" cy="696282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" name="Text Box 91"/>
          <p:cNvSpPr txBox="1">
            <a:spLocks noChangeArrowheads="1"/>
          </p:cNvSpPr>
          <p:nvPr/>
        </p:nvSpPr>
        <p:spPr bwMode="auto">
          <a:xfrm>
            <a:off x="5498980" y="70071"/>
            <a:ext cx="99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8" name="Text Box 91"/>
          <p:cNvSpPr txBox="1">
            <a:spLocks noChangeArrowheads="1"/>
          </p:cNvSpPr>
          <p:nvPr/>
        </p:nvSpPr>
        <p:spPr bwMode="auto">
          <a:xfrm>
            <a:off x="6201548" y="44624"/>
            <a:ext cx="12513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</a:rPr>
              <a:t>82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34530" y="2420888"/>
            <a:ext cx="704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4,82 đọc là: bốn phẩy tám mươi hai.</a:t>
            </a:r>
          </a:p>
        </p:txBody>
      </p:sp>
      <p:sp>
        <p:nvSpPr>
          <p:cNvPr id="40" name="Text Box 90"/>
          <p:cNvSpPr txBox="1">
            <a:spLocks noChangeArrowheads="1"/>
          </p:cNvSpPr>
          <p:nvPr/>
        </p:nvSpPr>
        <p:spPr bwMode="auto">
          <a:xfrm>
            <a:off x="2241108" y="3284984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>
                <a:solidFill>
                  <a:srgbClr val="006600"/>
                </a:solidFill>
                <a:latin typeface="Times New Roman" pitchFamily="18" charset="0"/>
              </a:rPr>
              <a:t>Ví dụ 2</a:t>
            </a:r>
            <a:r>
              <a:rPr lang="en-US" altLang="en-US" sz="2800" dirty="0">
                <a:solidFill>
                  <a:srgbClr val="0066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1" name="Text Box 91"/>
          <p:cNvSpPr txBox="1">
            <a:spLocks noChangeArrowheads="1"/>
          </p:cNvSpPr>
          <p:nvPr/>
        </p:nvSpPr>
        <p:spPr bwMode="auto">
          <a:xfrm>
            <a:off x="4365095" y="3362768"/>
            <a:ext cx="27591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>
                <a:solidFill>
                  <a:prstClr val="black"/>
                </a:solidFill>
                <a:latin typeface="Times New Roman" pitchFamily="18" charset="0"/>
              </a:rPr>
              <a:t>20,578</a:t>
            </a:r>
          </a:p>
        </p:txBody>
      </p:sp>
      <p:sp>
        <p:nvSpPr>
          <p:cNvPr id="42" name="Text Box 95"/>
          <p:cNvSpPr txBox="1">
            <a:spLocks noChangeArrowheads="1"/>
          </p:cNvSpPr>
          <p:nvPr/>
        </p:nvSpPr>
        <p:spPr bwMode="auto">
          <a:xfrm>
            <a:off x="2385124" y="4870901"/>
            <a:ext cx="2628036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8F3B35"/>
            </a:solidFill>
            <a:miter lim="800000"/>
            <a:headEnd/>
            <a:tailEnd/>
          </a:ln>
          <a:effectLst>
            <a:outerShdw dist="107763" dir="18900000" algn="ctr" rotWithShape="0">
              <a:srgbClr val="EEECE1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Phần nguyên</a:t>
            </a:r>
          </a:p>
        </p:txBody>
      </p:sp>
      <p:sp>
        <p:nvSpPr>
          <p:cNvPr id="43" name="Text Box 96"/>
          <p:cNvSpPr txBox="1">
            <a:spLocks noChangeArrowheads="1"/>
          </p:cNvSpPr>
          <p:nvPr/>
        </p:nvSpPr>
        <p:spPr bwMode="auto">
          <a:xfrm>
            <a:off x="5634998" y="4870901"/>
            <a:ext cx="3122585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107763" dir="18900000" algn="ctr" rotWithShape="0">
              <a:srgbClr val="EEECE1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Phần thập phân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802594" y="4246616"/>
            <a:ext cx="1538422" cy="532985"/>
            <a:chOff x="2713355" y="4484052"/>
            <a:chExt cx="1538422" cy="532985"/>
          </a:xfrm>
        </p:grpSpPr>
        <p:sp>
          <p:nvSpPr>
            <p:cNvPr id="45" name="AutoShape 103"/>
            <p:cNvSpPr>
              <a:spLocks/>
            </p:cNvSpPr>
            <p:nvPr/>
          </p:nvSpPr>
          <p:spPr bwMode="auto">
            <a:xfrm rot="16200000">
              <a:off x="3724187" y="4166012"/>
              <a:ext cx="209550" cy="845630"/>
            </a:xfrm>
            <a:prstGeom prst="leftBrace">
              <a:avLst>
                <a:gd name="adj1" fmla="val 29012"/>
                <a:gd name="adj2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104"/>
            <p:cNvSpPr>
              <a:spLocks noChangeShapeType="1"/>
            </p:cNvSpPr>
            <p:nvPr/>
          </p:nvSpPr>
          <p:spPr bwMode="auto">
            <a:xfrm flipH="1">
              <a:off x="2713355" y="4740018"/>
              <a:ext cx="1125001" cy="277019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85958" y="5589240"/>
            <a:ext cx="891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20,578 đọc là: hai mươi phẩy năm trăm bảy mươi tám.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752353" y="4285241"/>
            <a:ext cx="1680486" cy="494360"/>
            <a:chOff x="4663114" y="4522677"/>
            <a:chExt cx="1680486" cy="494360"/>
          </a:xfrm>
        </p:grpSpPr>
        <p:sp>
          <p:nvSpPr>
            <p:cNvPr id="49" name="AutoShape 103"/>
            <p:cNvSpPr>
              <a:spLocks/>
            </p:cNvSpPr>
            <p:nvPr/>
          </p:nvSpPr>
          <p:spPr bwMode="auto">
            <a:xfrm rot="16200000">
              <a:off x="5124850" y="4060941"/>
              <a:ext cx="209550" cy="1133021"/>
            </a:xfrm>
            <a:prstGeom prst="leftBrace">
              <a:avLst>
                <a:gd name="adj1" fmla="val 29012"/>
                <a:gd name="adj2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Line 104"/>
            <p:cNvSpPr>
              <a:spLocks noChangeShapeType="1"/>
            </p:cNvSpPr>
            <p:nvPr/>
          </p:nvSpPr>
          <p:spPr bwMode="auto">
            <a:xfrm>
              <a:off x="5248671" y="4740018"/>
              <a:ext cx="1094929" cy="277019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1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35" y="-95536"/>
            <a:ext cx="1733265" cy="17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2927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600B10-779B-4334-AF93-05CEBF37D1B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內容清單"/>
  <p:tag name="ISPRINGCLOUDFOLDERID" val="0"/>
  <p:tag name="ISPRINGCLOUDFOLDERPATH" val="函式庫"/>
  <p:tag name="ISPRING_PLAYERS_CUSTOMIZATION" val="UEsDBBQAAgAIAGy03Ep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stNxK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Gy03Eo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bLTcS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bLTcS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BstNxK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bLTcSp7BrKdoAAAAbAAAABwAAAB1bml2ZXJzYWwvbG9jYWxfc2V0dGluZ3MueG1sDcq7CsMwDEbhPU8htPe2ZYiTodAxS9IHEMlPMchSsZ3Svn29nQPfMH2T0ge5RLfAt/OVCbb5Hu0V+Lk+Tj1TqWK7qBsCmzNNYzeob6ILam2w0Fvlh7witaiYJTW5xHagux+5gC9j9wd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bLTcSrkX7vmmCAAAlSIAACkAAAB1bml2ZXJzYWwvc2tpbl9jdXN0b21pemF0aW9uX3NldHRpbmdzLnhtbK1azY7buhXe9ykIBxdogSL+/5nCcSFL9IwQW/a1NDNJi8KQLc5YGEl0JdrJXHhxgbvtpsu+QLd9gL5NF0X7Fj2kJFuSf4ZKGmcGEXm+7xwenh9STj96cQN1GzHquz/ZzKWBSRhzg+do8CuE+ivq0XAWkogwMZAfQoHtkw+V+4C5zCNOBUXMDhw7dD5UnmwvIpUYkoKQCxPLLWM0eL+iASMBex/Q0Le9CtrZ3haoRuJPpfo2kO5IWAL2ZK9IUVntTUBOyXnxFfU3dvA6ps/0/dJevTyHdBs4MpatXzck9Nzg5SB801Vx96ys50ZMZ8Q/Yxbu8Y8EagN7FhHnjfUcMJ69JJ6MBwqIoporHiggd27ksjcN3NjP5JynL0kHwHxuYxr8cwXDyFd2kG42+Oe8tGe/krCERXSz3ZQMlU1In7lbS2hJER61HUjng7hW45/rGL4krukNHTkPtTT+SeX61UyZEJWkWiwlMdGjGzj0ix480QSYlhCVz0aDGordgnpdpaf14Kk1bDVQt4UbuIc03FZh7qap3TRVmNMadbVfLVDEvCFZQdk4z9qv5mZPAXoQkZDpgUO+Dpp56exUfgW3IXge5KJBp8U/+1TrXriqhVr1dreN9w2l2Wx2kNrW6lpt3+3edJU6wrVWu9bcD3s88FC93a7fdPb1bqPdhKfRTQdYWvimg1rdVquh7Ru4AWikKEOtoe67zZt6XQFtuHej7kejYbdWQ/V6vdnS9u1OczSsIZBuAofS7HEHNrXmsNnZK0Ol3muikToajlp7rOGO2ka9Bu7UavvWcNis1Y7OPa4u667jqPRyUne+QXh2C87OHqMtH1z91TYMQdgiPgQ4IyKGTX0yG+OFOr2fmziOXpDj7TAVO/S93OghHXgLHPz3n3/9zy9/+fff/tGviudcrmQbqmQ7HLyLIyVZhwxSFOoSuGxDHLyriT+ysETX26ALzVHGzGN3BEWiMV6TPtMfB+/izigPSzuXzMrOtclvwB1Vvu2RC91SRmuxZ8phCp1TxsZM65TScdI7pZQUO6gU6EwLlTKx2EgH7+IWKgU6dFIZVYnb4k5aEEwei7Wk74MW2NxscUmGBOVsCKVtMlOMz4vx9Ha6GOq3lYEaZyXiafnrRqf3td7u/KZfTXCSTOZEGY/zXEiQtWtyXIY1n44XQIjHCwN/sioD/rs0dHpvjXUDVwbJP0oTzOb4oTLgv2Wg9/M5NqyFOdY1vNDNhTG1hF/G2MJaZfCZbtHa3hHEKNq55Atia4KgPLshQZHnOmKCl2w32BIJfdp0oujGYo5Na66rlj41KgOThuHrbwWzvWVrCJ61HSHHjewlXMKEWggRMc/LC2gX9zoEf9naBUnq227wXkb7XHnUjduFNZ2OzQU2tHSkMsCBg7TQ5prKE80VE8+BI7Sha38bfCGiTzAgxfNKk9zpt3dj+LG4IXfu89qDH/YN1swwbMmMBBJACBw8h6gzzcfpXOM+BIXIRhs7ir7Q0MkFTXbrJLh1Q51CaKpWht/iNCk3bLwbrCB0yIpJ8E2waSq3eDGcfoIYh9yclgRNP0JKfiwJ+oxNyCFsSsAM5UG/VXhG8DRMEyTNwZXN4917RfZqBTjuzZ1LtxGMcA9DmohsjEorMvGP97CPujI+k+wxJ/hZ7OCzuyNgRehIRRUUIBVrPK5+vNf/sBgp+hhrCwg0bfq4sER95PpsKCQBZcj2PMqXAaptZ2cHK4KWZGVvIR1eQcxxHSHGt18Y8+et+xOyWVKEfkjql6HhTz+8L29druqdGunDURmUwVllw97SnlnBNxrCA/6iFTIOKG+CGafyUIfMGLq0FAhDReelC4qwVwqoGyNQN4vrAhQOfq8pRWBMEw6Dou+geQDP5Qx5AI+Wo3jEQ1O3oGk/kiU/xUqAxXbHu3Z+p/ldwyNwrTvs9pI8UUgXj9i7uCFCDRTbL7PLmZabK1GWbo3BcAM4n+O+Cqye6/OzuBzt/QSnrojLSm49j3TrOSKHPfdFlBbw89Ynp/38KaS+GPXsKI3ruLj9/jsNiZc4j/XOyjUiEytz9W6hKoaK+fmQZ5Unj4MY5ZaNLXMxVoacAYLVt9lqDYX1iZ/a5bni852GRwrwJe41iR2u1v/6+e/yNAV74lGUjP6uLA+kIK9a+MD3R4MyEv1JgsdShnmoeJAEJsfjFCp/WrZ0CJP/ywHUjpuBT33+wkJKNQRiso2KZSnq3QRi1RShSbfhSqp/Z0kmyvwjlB9xcqsMJnb4AuXLotQrSyQ8z2OTlbbheGHZMs8NSEn4d/cDvnhLny0UTRM3OchRz129xE3QgeNo8tIGeXClK8Gn3ikG1MgCJXFcVp5TtJi0HEFJiJ+PBWF3tuMcBo7XY7h+0y3L3bYDFlJvxt9TnL6YAwH+WgXCeMBCfkFLn7IS0Zp+SfZuIL7m6lezQ0XRGdgw4wezhDI/VpSe89xxsrzJSFHwgXpQndV4ORnq/HgRpapD8R4vq+AwdmI5HJqTqYzpx8GivEG+shP5zGBR3uQtawqn9FObilNZaPpyZWiH2XGZvQMZEogqlSpLH/NC3IQxf8sWZVaSDOQlfeqQgei9luuTJJ/5WNbi6gWT+8HhFDHhmOWrmdxKChPH+K1eD+C++Cb2cnSLdUAOZn0tns+lQCJzLgfit8FFZ8SjiL1uyIcKnP/t1ZqX+qiCEo4PFe7O45dJ53CbtKDxelYK6Yt6Lsp5KVzAq3gGEX93fRVC42S/DupXT9zUr17boH5Ce3n/gq2/JCGGEHBJGpv5saz0On2v8SCOhXnYhcksnq2BOoB7SorJDOSiShyq0lSJH7Lz/tZjrkd2JC1UmYGMa66vvh9BalyPbIWNyRPLxnYyUjoFkkp3DMSsdH7iIkxci/KVMztRMuOYvYzE6s+UKrlulFZpHu1Z0XggF7dnlIHsJf/3q9k2CyXq5Juy4hhAge/i/zz5H1BLAwQUAAIACABstNxK/hNogDYJAAAeFwAAFwAAAHVuaXZlcnNhbC91bml2ZXJzYWwucG5n7Zh9VNJZGsevU01vUzmT5Wap1WzZ1Ja7leXLgEcTrSk1UtMxgYq1fInUDF9AtM3ZMk2cnXazyHSVAg3FCBUFgXYrPVbGGAIlCrNqoiA4DiAq/mDBXv7fc/ZP/vid3+e+PPd57u/e5/uc87t2NCJsxTK3ZQCAFYcOhhwDYAECgM/ql3xu6/mat/aw7eWUeSwsGDBfbRizNRaeDQoPAoBVtnzu1CJbe2n6we8zAVj5xP44dabV/hmAtexDIUHROWjtAKxsg2TtFaQ1NTj4xu2Xm4NDbh788eAGZ2dn36ALp5d+eWn149t31728OvJoJ05X3XR2FtvxpFWBv7eFw2M8j6KvH/s2aqCbX5LYng/NDtKr8rnTk52eSsLU+DoAHhMb19MJdO5Zd2tIj7dwbrfuCwAe7pcEwhShPS/KvTtXOAEw9cB/FOfCz9Wf6bfFenLiwVWdhKimLbYPMQmjCpOyIBC+xGaXLTlgoi22zTlWtBmAjZRtnwFQc82BDnSgAx3oQAc60IEOdKADHfj/xz4+pgAy2pob//E/L3B3DaIRzefmzE1PPntydZW3TiksmPzXYs/0yxQ2hUd5QnmRTHYCrZX4bv+GLoWrUV/uLZgevNeMxZ0wGyxiltLWJXzRrO9CGgaflZSsCpxLnzvlh+pO7B7bKwOgQjWjV/Hm3pEa3DX9tEy0ZB8xgS3LJLycqVIPbyMYRnumF1wQUMTJTCfgi4L+nSuaODNrEEd26m1TxQLiUZE2HBPt61ecsIWb60MXJywA6RQCUVK4eFWHj6zyiEpAmXp7g0BO+63holdYj+FABun9nNn+riZp352x/lgxnBglMl7UqZwR2U/tMW1ohKfubmBPJflbJU0ixQbzzANsUU3AaUoqAOSotPt9elVRC80vLtw8juSXnve3Rl37OMpWea+9dSTzoc0pY7ZvMnllxKZiXdF88ONdN7yGZlNEtFy74VsxPbIz11da8BWiKu+3rmexGJJRWo7Jz53sCfOENJNcq14UaJWR+JG4EwTrIRjabNIafRs8G+WkdhHcPP4aJxVGSqFXf+r2ASD2MFSQFJHJsnllE1YkqFK5aT7FcMv0UElVgWXmtNsaGB9V6pk//R+M+XhOb632eQzVoxEyTxEqpGUyLVyhkTVajZ4SbvesKdmwT0UZcQOXGCiVhsMRDu/SeHdxhEWNmBEZlyVtukqOUruqSde5fF2UOs74JlEjYRyxe/a7l3/Tv9MosKwzBz+pLlnoU4AnElnV5BMmWTxx4Kymoi1JNpPX0xCKDENA36+O90IVSOMK74Xi2LoTN6KxAUhSAdSmUFqliavltqD6aJ0cZX7A+T0QtDU8cwV4/E7N/r2Yq44rL11ZiC9tdRdVwgJyKtAiqT+nY6r4OOYPreN3w2Nvj2B9tJkHy/BQO6rQRMhxM+YswpbicZi/RFNVQw9YKHGVul/kOhDvgvPCGrv3K9tJ9cu5HVk8eXGNm9yL1KeizXsb500I1sui6bUspt+OK1IzobSVuWfHSbQgb2bKQr7tpsloUZfrfKSMPzanlS6j4uXY8MxH9o8Qdhej5KAKPdkeOpK6fcd1/2WcSZmeKOm/S0WvF1ckvJPWjD7K+UbumlCqHT5X9aMWkg9NrW4ZyDfnDOgKhJiH0GA/fAwyad9Y6lW37AfxNjxP3t9E1jD244m8UBy0HEKflbamwN7ERkqBGtxRHM++nhxxXAy/Wk8V5fI+VzLLvMX6N/I01UPDnOJpPCGmsTQ5grm52CLgW8ykdkI1U15v7q1izK6icvxk9gv/kmbsrUvpHeRLL9/H0pnneof4ofVGdONqjtyQQWMxI83qYwUeddRT5pvcjxsNvZsKncPn4xPpsg4+jdlJR5oaO9XO9Sx0bnyDPgCW7/5+t7WpOdDLCI1oDSRLq9JgDcurMfVi+H6cPV3OiAnq6PJSy0+X0F9n/dxb63OaVJlE2hGnxKQ+kxDW1GIfWMY5r8I1g5+cQv0kBb6yHNFDqEwk/u0kSZ4AE8Cls8q28UnNrZHh7Zy1CGhYFidkUbfWY5JQz2FS7WwDDvqhKftLBGTy+OTYNKH0nD9e9Dd9zPWc1Kfo7PML/tlR/VcSxq/u6GjJInlaUsCzvV6M5KoDKYZcQx+RR4NnwRKCYqiyGY2qLl40Ud0WEMPfR/Nre96AQI4FM5FeGO5GmWus8JeUr4g8t2YtoR0vz2e1KOjoUdL119aIQDSH4z392vsHNxJmgu3R2OCUTbYrwy0SZJQNUdQufOYdjx1iN5byUBM01cYgi6U7IvDEvpE4cUU9jbSyrkfFQo/VZXznYuQ9JpQmUMnNKG8hY9sDWcder9g2ybbtMdc0C2W3nrOw9DA+4CjjkCmvUzfLXty4P0jXKdXb1J2aLFgQnggL5TsTqgQTj7BrkQtBOs8DnufLZJBjqNIMMTaxuMY4EOm+zCeFxEN5ni8biC1KMVAMCeK8+RhYlpeQtsenBdlUiWUY07sjuxFjzcSq7AaV+c07VAiSv5U24zsspRa9tV+sBJ2EEWvNmxvc0Pw74fYIGqaiPH5YBrkfxpt3a/LXLCVZDS8sUUf07/WDqc3r5dHVFgFIH90c1H1oQIE2jA7Vp60bn+Gf39hC2NmbeppSdiCkx/296vGuWTE95iRKiV2lYaTZixUln3R6JdFWsFoFfexkD1tqEKdGe6gZHuQtH8X41Xx9kKLDP0h1S1umcp/s48qduZODz5rhGIPg9shJHy07VlQV6Kn6xaVmlDyfkkOSs9/R8FKPcJXQZk31iqy8rirYjrwYdsSuHclq9hZxfGoaLRNjE/pufGBYk79f8U+7DitufqhjA3irFZGNIl054z8Rg9uj5bmqLNaiXZkXXO73mnDcrueLwEGOSeTqzs7q11P4lXICma6Hy7qQf5/a1JKtRX1bB8CY+onJVio9eFn9Ggr/1dhWQdwpzfC27cbCcejRMK7WL881cjsA5hPsSm7WkUBrVMUaBACAuKkYgEtJNUsAKNo6j6Z8s5Yz6WRDPsODazJPCMtW2Qr/OMr4M19omU3Nc/7wdxc1B0vYaRt5Hb1YkrMe4WOrL2UZB+x2dZaxyUgXybStZHkr2nP36BYC8KuAoajTzVhbW6c9b8aqfsV/wb5s8w8OISJCmMEnL/8XUEsDBBQAAgAIAGy03EptURk7SgAAAGoAAAAbAAAAdW5pdmVyc2FsL3VuaXZlcnNhbC5wbmcueG1ss7GvyM1RKEstKs7Mz7NVMtQzULK34+WyKShKLctMLVeoAIoZ6RlAgJJCJSq3PDOlJMNWycLQGCGWkZqZnlFiq2RmaAAX1AcaCQBQSwECAAAUAAIACABstNxKWn+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/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+wCAACICAAAFAAAAAAAAAABAAAAAAC/EgAAdW5pdmVyc2FsL3BsYXllci54bWxQSwECAAAUAAIACABstNxKuRfu+aYIAACVIgAAKQAAAAAAAAABAAAAAADdFQAAdW5pdmVyc2FsL3NraW5fY3VzdG9taXphdGlvbl9zZXR0aW5ncy54bWxQSwECAAAUAAIACABstNxK/hNogDYJAAAeFwAAFwAAAAAAAAAAAAAAAADKHgAAdW5pdmVyc2FsL3VuaXZlcnNhbC5wbmdQSwECAAAUAAIACABstNxKbVEZO0oAAABqAAAAGwAAAAAAAAABAAAAAAA1KAAAdW5pdmVyc2FsL3VuaXZlcnNhbC5wbmcueG1sUEsFBgAAAAALAAsASQMAALgoAAAAAA=="/>
  <p:tag name="ISPRING_PRESENTATION_TITLE" val="8-可爱卡通儿童放飞梦想六一儿童节动态PPT模板"/>
  <p:tag name="ISPRING_RESOURCE_PATHS_HASH_PRESENTER" val="92ce8be8760c5b547ad553c10b6b06bce2af94d"/>
</p:tagLst>
</file>

<file path=ppt/theme/theme1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40">
  <a:themeElements>
    <a:clrScheme name="Presentation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4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sentation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734</Words>
  <Application>Microsoft Office PowerPoint</Application>
  <PresentationFormat>Widescreen</PresentationFormat>
  <Paragraphs>207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微软雅黑</vt:lpstr>
      <vt:lpstr>宋体</vt:lpstr>
      <vt:lpstr>Arial</vt:lpstr>
      <vt:lpstr>Arial Black</vt:lpstr>
      <vt:lpstr>Calibri</vt:lpstr>
      <vt:lpstr>Cambria Math</vt:lpstr>
      <vt:lpstr>Times New Roman</vt:lpstr>
      <vt:lpstr>Office 主题</vt:lpstr>
      <vt:lpstr>Presentation40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8-可爱卡通儿童放飞梦想六一儿童节动态PPT模板</dc:title>
  <dc:creator>B</dc:creator>
  <cp:lastModifiedBy>Administrator</cp:lastModifiedBy>
  <cp:revision>120</cp:revision>
  <dcterms:created xsi:type="dcterms:W3CDTF">2015-05-05T08:02:14Z</dcterms:created>
  <dcterms:modified xsi:type="dcterms:W3CDTF">2021-10-31T09:19:43Z</dcterms:modified>
</cp:coreProperties>
</file>